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embeddings/oleObject1.bin" ContentType="application/vnd.openxmlformats-officedocument.oleObject"/>
  <Override PartName="/ppt/media/image1.png" ContentType="image/png"/>
  <Override PartName="/ppt/media/image2.png" ContentType="image/png"/>
  <Override PartName="/ppt/media/image25.png" ContentType="image/png"/>
  <Override PartName="/ppt/media/hdphoto1.wdp" ContentType="image/vnd.ms-photo"/>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wmf" ContentType="image/x-wmf"/>
  <Override PartName="/ppt/media/image22.png" ContentType="image/png"/>
  <Override PartName="/ppt/media/image23.png" ContentType="image/png"/>
  <Override PartName="/ppt/media/image24.png" ContentType="image/png"/>
  <Override PartName="/ppt/media/image26.png" ContentType="image/png"/>
  <Override PartName="/ppt/media/image27.png" ContentType="image/png"/>
  <Override PartName="/ppt/media/image28.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ru-RU" sz="1800" strike="noStrike" u="none">
                <a:solidFill>
                  <a:schemeClr val="dk1"/>
                </a:solidFill>
                <a:uFillTx/>
                <a:latin typeface="Arial"/>
              </a:rPr>
              <a:t>Для перемещения страницы щёлкните мышью</a:t>
            </a:r>
            <a:endParaRPr b="0" lang="ru-RU" sz="1800" strike="noStrike" u="none">
              <a:solidFill>
                <a:schemeClr val="dk1"/>
              </a:solidFill>
              <a:uFillTx/>
              <a:latin typeface="Arial"/>
            </a:endParaRPr>
          </a:p>
        </p:txBody>
      </p:sp>
      <p:sp>
        <p:nvSpPr>
          <p:cNvPr id="1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ru-RU" sz="2000" strike="noStrike" u="none">
                <a:solidFill>
                  <a:srgbClr val="000000"/>
                </a:solidFill>
                <a:uFillTx/>
                <a:latin typeface="Arial"/>
              </a:rPr>
              <a:t>Для правки формата примечаний щёлкните мышью</a:t>
            </a:r>
            <a:endParaRPr b="0" lang="ru-RU" sz="2000" strike="noStrike" u="none">
              <a:solidFill>
                <a:srgbClr val="000000"/>
              </a:solidFill>
              <a:uFillTx/>
              <a:latin typeface="Arial"/>
            </a:endParaRPr>
          </a:p>
        </p:txBody>
      </p:sp>
      <p:sp>
        <p:nvSpPr>
          <p:cNvPr id="1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ru-RU" sz="1400" strike="noStrike" u="none">
                <a:solidFill>
                  <a:srgbClr val="000000"/>
                </a:solidFill>
                <a:uFillTx/>
                <a:latin typeface="Times New Roman"/>
              </a:rPr>
              <a:t>&lt;верхний колонтитул&gt;</a:t>
            </a:r>
            <a:endParaRPr b="0" lang="ru-RU" sz="1400" strike="noStrike" u="none">
              <a:solidFill>
                <a:srgbClr val="000000"/>
              </a:solidFill>
              <a:uFillTx/>
              <a:latin typeface="Times New Roman"/>
            </a:endParaRPr>
          </a:p>
        </p:txBody>
      </p:sp>
      <p:sp>
        <p:nvSpPr>
          <p:cNvPr id="20"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ru-RU" sz="1400" strike="noStrike" u="none">
                <a:solidFill>
                  <a:srgbClr val="000000"/>
                </a:solidFill>
                <a:uFillTx/>
                <a:latin typeface="Times New Roman"/>
              </a:defRPr>
            </a:lvl1pPr>
          </a:lstStyle>
          <a:p>
            <a:pPr indent="0" algn="r">
              <a:buNone/>
            </a:pPr>
            <a:r>
              <a:rPr b="0" lang="ru-RU" sz="1400" strike="noStrike" u="none">
                <a:solidFill>
                  <a:srgbClr val="000000"/>
                </a:solidFill>
                <a:uFillTx/>
                <a:latin typeface="Times New Roman"/>
              </a:rPr>
              <a:t>&lt;дата/время&gt;</a:t>
            </a:r>
            <a:endParaRPr b="0" lang="ru-RU" sz="1400" strike="noStrike" u="none">
              <a:solidFill>
                <a:srgbClr val="000000"/>
              </a:solidFill>
              <a:uFillTx/>
              <a:latin typeface="Times New Roman"/>
            </a:endParaRPr>
          </a:p>
        </p:txBody>
      </p:sp>
      <p:sp>
        <p:nvSpPr>
          <p:cNvPr id="21"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ru-RU" sz="1400" strike="noStrike" u="none">
                <a:solidFill>
                  <a:srgbClr val="000000"/>
                </a:solidFill>
                <a:uFillTx/>
                <a:latin typeface="Times New Roman"/>
              </a:defRPr>
            </a:lvl1pPr>
          </a:lstStyle>
          <a:p>
            <a:pPr indent="0">
              <a:buNone/>
            </a:pPr>
            <a:r>
              <a:rPr b="0" lang="ru-RU" sz="1400" strike="noStrike" u="none">
                <a:solidFill>
                  <a:srgbClr val="000000"/>
                </a:solidFill>
                <a:uFillTx/>
                <a:latin typeface="Times New Roman"/>
              </a:rPr>
              <a:t>&lt;нижний колонтитул&gt;</a:t>
            </a:r>
            <a:endParaRPr b="0" lang="ru-RU" sz="1400" strike="noStrike" u="none">
              <a:solidFill>
                <a:srgbClr val="000000"/>
              </a:solidFill>
              <a:uFillTx/>
              <a:latin typeface="Times New Roman"/>
            </a:endParaRPr>
          </a:p>
        </p:txBody>
      </p:sp>
      <p:sp>
        <p:nvSpPr>
          <p:cNvPr id="22"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ru-RU" sz="1400" strike="noStrike" u="none">
                <a:solidFill>
                  <a:srgbClr val="000000"/>
                </a:solidFill>
                <a:uFillTx/>
                <a:latin typeface="Times New Roman"/>
              </a:defRPr>
            </a:lvl1pPr>
          </a:lstStyle>
          <a:p>
            <a:pPr indent="0" algn="r">
              <a:buNone/>
            </a:pPr>
            <a:fld id="{5369413D-088F-4F21-805A-6C6EE8BEE6E4}" type="slidenum">
              <a:rPr b="0" lang="ru-RU" sz="1400" strike="noStrike" u="none">
                <a:solidFill>
                  <a:srgbClr val="000000"/>
                </a:solidFill>
                <a:uFillTx/>
                <a:latin typeface="Times New Roman"/>
              </a:rPr>
              <a:t>&lt;номер&gt;</a:t>
            </a:fld>
            <a:endParaRPr b="0" lang="ru-RU"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685800" y="1143000"/>
            <a:ext cx="5486040" cy="3085920"/>
          </a:xfrm>
          <a:prstGeom prst="rect">
            <a:avLst/>
          </a:prstGeom>
          <a:ln w="0">
            <a:noFill/>
          </a:ln>
        </p:spPr>
      </p:sp>
      <p:sp>
        <p:nvSpPr>
          <p:cNvPr id="20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defTabSz="914400">
              <a:lnSpc>
                <a:spcPct val="100000"/>
              </a:lnSpc>
              <a:spcBef>
                <a:spcPts val="360"/>
              </a:spcBef>
              <a:buNone/>
              <a:tabLst>
                <a:tab algn="l" pos="0"/>
              </a:tabLst>
            </a:pPr>
            <a:r>
              <a:rPr b="0" lang="ru-RU" sz="1200" strike="noStrike" u="none">
                <a:solidFill>
                  <a:schemeClr val="dk1"/>
                </a:solidFill>
                <a:uFillTx/>
                <a:latin typeface="Arial"/>
                <a:ea typeface="+mn-ea"/>
              </a:rPr>
              <a:t>Решение данных задач возможно при комплексном использовании в проектировании высокоэффективных современных программных средств численного и твердотельного моделирования, автоматизации управления расчетами, анализа данных  и оптимизации.  Именно использование современных средств оптимизации позволяет предоставить проектировщику возможность поиска совокупности альтернативных вариантов проекта, которые являются наилучшими по тем либо иным показателям эффективности для принятия конечного решения. Данный подход позволяет значительно сокращать сроки и стоимость создания и доводки технических систем и их жизненного цикла в целом. </a:t>
            </a:r>
            <a:endParaRPr b="0" lang="ru-RU" sz="1200" strike="noStrike" u="none">
              <a:solidFill>
                <a:srgbClr val="000000"/>
              </a:solidFill>
              <a:uFillTx/>
              <a:latin typeface="Arial"/>
            </a:endParaRPr>
          </a:p>
        </p:txBody>
      </p:sp>
      <p:sp>
        <p:nvSpPr>
          <p:cNvPr id="204" name="PlaceHolder 3"/>
          <p:cNvSpPr>
            <a:spLocks noGrp="1"/>
          </p:cNvSpPr>
          <p:nvPr>
            <p:ph type="sldNum" idx="4"/>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ru-RU" sz="1300" strike="noStrike" u="none">
                <a:solidFill>
                  <a:srgbClr val="000000"/>
                </a:solidFill>
                <a:uFillTx/>
                <a:latin typeface="Arial"/>
                <a:ea typeface="+mn-ea"/>
              </a:defRPr>
            </a:lvl1pPr>
          </a:lstStyle>
          <a:p>
            <a:pPr indent="0" algn="r" defTabSz="914400">
              <a:lnSpc>
                <a:spcPct val="100000"/>
              </a:lnSpc>
              <a:buNone/>
              <a:tabLst>
                <a:tab algn="l" pos="0"/>
              </a:tabLst>
            </a:pPr>
            <a:fld id="{7667FE75-221A-4F96-BE1F-C71DBCF8BBF3}" type="slidenum">
              <a:rPr b="0" lang="ru-RU" sz="1300" strike="noStrike" u="none">
                <a:solidFill>
                  <a:srgbClr val="000000"/>
                </a:solidFill>
                <a:uFillTx/>
                <a:latin typeface="Arial"/>
                <a:ea typeface="+mn-ea"/>
              </a:rPr>
              <a:t>&lt;номер&gt;</a:t>
            </a:fld>
            <a:endParaRPr b="0" lang="ru-RU" sz="1300" strike="noStrike" u="none">
              <a:solidFill>
                <a:srgbClr val="000000"/>
              </a:solidFill>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685800" y="1143000"/>
            <a:ext cx="5486040" cy="3085920"/>
          </a:xfrm>
          <a:prstGeom prst="rect">
            <a:avLst/>
          </a:prstGeom>
          <a:ln w="0">
            <a:noFill/>
          </a:ln>
        </p:spPr>
      </p:sp>
      <p:sp>
        <p:nvSpPr>
          <p:cNvPr id="20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ru-RU" sz="1800" strike="noStrike" u="none">
              <a:solidFill>
                <a:srgbClr val="000000"/>
              </a:solidFill>
              <a:uFillTx/>
              <a:latin typeface="Arial"/>
            </a:endParaRPr>
          </a:p>
        </p:txBody>
      </p:sp>
      <p:sp>
        <p:nvSpPr>
          <p:cNvPr id="207" name="PlaceHolder 3"/>
          <p:cNvSpPr>
            <a:spLocks noGrp="1"/>
          </p:cNvSpPr>
          <p:nvPr>
            <p:ph type="sldNum" idx="5"/>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US" sz="1300" strike="noStrike" u="none">
                <a:solidFill>
                  <a:srgbClr val="000000"/>
                </a:solidFill>
                <a:uFillTx/>
                <a:latin typeface="Arial"/>
                <a:ea typeface="+mn-ea"/>
              </a:defRPr>
            </a:lvl1pPr>
          </a:lstStyle>
          <a:p>
            <a:pPr indent="0" algn="r" defTabSz="914400">
              <a:lnSpc>
                <a:spcPct val="100000"/>
              </a:lnSpc>
              <a:buNone/>
              <a:tabLst>
                <a:tab algn="l" pos="0"/>
              </a:tabLst>
            </a:pPr>
            <a:fld id="{1EF96A8C-1048-4A7B-8295-BE35D344701B}" type="slidenum">
              <a:rPr b="0" lang="en-US" sz="1300" strike="noStrike" u="none">
                <a:solidFill>
                  <a:srgbClr val="000000"/>
                </a:solidFill>
                <a:uFillTx/>
                <a:latin typeface="Arial"/>
                <a:ea typeface="+mn-ea"/>
              </a:rPr>
              <a:t>&lt;номер&gt;</a:t>
            </a:fld>
            <a:endParaRPr b="0" lang="ru-RU" sz="1300" strike="noStrike" u="none">
              <a:solidFill>
                <a:srgbClr val="000000"/>
              </a:solidFill>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685800" y="1143000"/>
            <a:ext cx="5486040" cy="3085920"/>
          </a:xfrm>
          <a:prstGeom prst="rect">
            <a:avLst/>
          </a:prstGeom>
          <a:ln w="0">
            <a:noFill/>
          </a:ln>
        </p:spPr>
      </p:sp>
      <p:sp>
        <p:nvSpPr>
          <p:cNvPr id="20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ru-RU" sz="1800" strike="noStrike" u="none">
              <a:solidFill>
                <a:srgbClr val="000000"/>
              </a:solidFill>
              <a:uFillTx/>
              <a:latin typeface="Arial"/>
            </a:endParaRPr>
          </a:p>
        </p:txBody>
      </p:sp>
      <p:sp>
        <p:nvSpPr>
          <p:cNvPr id="210" name="PlaceHolder 3"/>
          <p:cNvSpPr>
            <a:spLocks noGrp="1"/>
          </p:cNvSpPr>
          <p:nvPr>
            <p:ph type="sldNum" idx="6"/>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ru-RU" sz="1300" strike="noStrike" u="none">
                <a:solidFill>
                  <a:srgbClr val="000000"/>
                </a:solidFill>
                <a:uFillTx/>
                <a:latin typeface="Arial"/>
                <a:ea typeface="+mn-ea"/>
              </a:defRPr>
            </a:lvl1pPr>
          </a:lstStyle>
          <a:p>
            <a:pPr indent="0" algn="r" defTabSz="914400">
              <a:lnSpc>
                <a:spcPct val="100000"/>
              </a:lnSpc>
              <a:buNone/>
              <a:tabLst>
                <a:tab algn="l" pos="0"/>
              </a:tabLst>
            </a:pPr>
            <a:fld id="{E035DC94-A4F4-4BD7-BF20-ADD1ECA5F2E1}" type="slidenum">
              <a:rPr b="0" lang="ru-RU" sz="1300" strike="noStrike" u="none">
                <a:solidFill>
                  <a:srgbClr val="000000"/>
                </a:solidFill>
                <a:uFillTx/>
                <a:latin typeface="Arial"/>
                <a:ea typeface="+mn-ea"/>
              </a:rPr>
              <a:t>&lt;номер&gt;</a:t>
            </a:fld>
            <a:endParaRPr b="0" lang="ru-RU" sz="1300" strike="noStrike" u="none">
              <a:solidFill>
                <a:srgbClr val="000000"/>
              </a:solidFill>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685800" y="1143000"/>
            <a:ext cx="5486040" cy="3085920"/>
          </a:xfrm>
          <a:prstGeom prst="rect">
            <a:avLst/>
          </a:prstGeom>
          <a:ln w="0">
            <a:noFill/>
          </a:ln>
        </p:spPr>
      </p:sp>
      <p:sp>
        <p:nvSpPr>
          <p:cNvPr id="21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ru-RU" sz="1800" strike="noStrike" u="none">
              <a:solidFill>
                <a:srgbClr val="000000"/>
              </a:solidFill>
              <a:uFillTx/>
              <a:latin typeface="Arial"/>
            </a:endParaRPr>
          </a:p>
        </p:txBody>
      </p:sp>
      <p:sp>
        <p:nvSpPr>
          <p:cNvPr id="213" name="PlaceHolder 3"/>
          <p:cNvSpPr>
            <a:spLocks noGrp="1"/>
          </p:cNvSpPr>
          <p:nvPr>
            <p:ph type="sldNum" idx="7"/>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ru-RU" sz="1300" strike="noStrike" u="none">
                <a:solidFill>
                  <a:srgbClr val="000000"/>
                </a:solidFill>
                <a:uFillTx/>
                <a:latin typeface="Arial"/>
                <a:ea typeface="+mn-ea"/>
              </a:defRPr>
            </a:lvl1pPr>
          </a:lstStyle>
          <a:p>
            <a:pPr indent="0" algn="r" defTabSz="914400">
              <a:lnSpc>
                <a:spcPct val="100000"/>
              </a:lnSpc>
              <a:buNone/>
              <a:tabLst>
                <a:tab algn="l" pos="0"/>
              </a:tabLst>
            </a:pPr>
            <a:fld id="{4F5070C1-89EB-4A4A-9BBC-B500C35C08CF}" type="slidenum">
              <a:rPr b="0" lang="ru-RU" sz="1300" strike="noStrike" u="none">
                <a:solidFill>
                  <a:srgbClr val="000000"/>
                </a:solidFill>
                <a:uFillTx/>
                <a:latin typeface="Arial"/>
                <a:ea typeface="+mn-ea"/>
              </a:rPr>
              <a:t>&lt;номер&gt;</a:t>
            </a:fld>
            <a:endParaRPr b="0" lang="ru-RU" sz="1300" strike="noStrike" u="none">
              <a:solidFill>
                <a:srgbClr val="000000"/>
              </a:solidFill>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217440" y="812880"/>
            <a:ext cx="7124400" cy="4008240"/>
          </a:xfrm>
          <a:prstGeom prst="rect">
            <a:avLst/>
          </a:prstGeom>
          <a:ln w="0">
            <a:noFill/>
          </a:ln>
        </p:spPr>
      </p:sp>
      <p:sp>
        <p:nvSpPr>
          <p:cNvPr id="21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ru-RU" sz="1800" strike="noStrike" u="none">
              <a:solidFill>
                <a:srgbClr val="000000"/>
              </a:solidFill>
              <a:uFillTx/>
              <a:latin typeface="Arial"/>
            </a:endParaRPr>
          </a:p>
        </p:txBody>
      </p:sp>
      <p:sp>
        <p:nvSpPr>
          <p:cNvPr id="216" name="PlaceHolder 3"/>
          <p:cNvSpPr>
            <a:spLocks noGrp="1"/>
          </p:cNvSpPr>
          <p:nvPr>
            <p:ph type="sldNum" idx="8"/>
          </p:nvPr>
        </p:nvSpPr>
        <p:spPr>
          <a:xfrm>
            <a:off x="3884760" y="8685360"/>
            <a:ext cx="2971440" cy="45828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ru-RU" sz="1200" strike="noStrike" u="none">
                <a:solidFill>
                  <a:srgbClr val="000000"/>
                </a:solidFill>
                <a:uFillTx/>
                <a:latin typeface="Calibri"/>
                <a:ea typeface="+mn-ea"/>
              </a:defRPr>
            </a:lvl1pPr>
          </a:lstStyle>
          <a:p>
            <a:pPr indent="0" algn="r" defTabSz="914400">
              <a:lnSpc>
                <a:spcPct val="100000"/>
              </a:lnSpc>
              <a:buNone/>
              <a:tabLst>
                <a:tab algn="l" pos="0"/>
              </a:tabLst>
            </a:pPr>
            <a:fld id="{CB8EE3A3-4823-4E1B-AC35-7D383F75F6F7}" type="slidenum">
              <a:rPr b="0" lang="ru-RU" sz="1200" strike="noStrike" u="none">
                <a:solidFill>
                  <a:srgbClr val="000000"/>
                </a:solidFill>
                <a:uFillTx/>
                <a:latin typeface="Calibri"/>
                <a:ea typeface="+mn-ea"/>
              </a:rPr>
              <a:t>&lt;номер&gt;</a:t>
            </a:fld>
            <a:endParaRPr b="0" lang="ru-RU"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Пользовательский макет">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1_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176120" y="1244160"/>
            <a:ext cx="10350000" cy="1764360"/>
          </a:xfrm>
          <a:prstGeom prst="rect">
            <a:avLst/>
          </a:prstGeom>
          <a:noFill/>
          <a:ln w="0">
            <a:noFill/>
          </a:ln>
        </p:spPr>
        <p:txBody>
          <a:bodyPr lIns="0" rIns="0" tIns="0" bIns="0" anchor="ctr">
            <a:noAutofit/>
          </a:bodyPr>
          <a:p>
            <a:pPr indent="0">
              <a:buNone/>
            </a:pPr>
            <a:endParaRPr b="0" lang="ru-RU" sz="1800" strike="noStrike" u="none">
              <a:solidFill>
                <a:schemeClr val="dk1"/>
              </a:solidFill>
              <a:uFillTx/>
              <a:latin typeface="Arial"/>
            </a:endParaRPr>
          </a:p>
        </p:txBody>
      </p:sp>
      <p:sp>
        <p:nvSpPr>
          <p:cNvPr id="16" name="PlaceHolder 2"/>
          <p:cNvSpPr>
            <a:spLocks noGrp="1"/>
          </p:cNvSpPr>
          <p:nvPr>
            <p:ph/>
          </p:nvPr>
        </p:nvSpPr>
        <p:spPr>
          <a:xfrm>
            <a:off x="1134360" y="3674160"/>
            <a:ext cx="10490040" cy="1126800"/>
          </a:xfrm>
          <a:prstGeom prst="rect">
            <a:avLst/>
          </a:prstGeom>
          <a:noFill/>
          <a:ln w="0">
            <a:noFill/>
          </a:ln>
        </p:spPr>
        <p:txBody>
          <a:bodyPr lIns="0" rIns="0" tIns="0" bIns="0" anchor="t">
            <a:normAutofit/>
          </a:bodyPr>
          <a:p>
            <a:pPr indent="0">
              <a:lnSpc>
                <a:spcPct val="90000"/>
              </a:lnSpc>
              <a:spcBef>
                <a:spcPts val="1417"/>
              </a:spcBef>
              <a:buNone/>
            </a:pPr>
            <a:endParaRPr b="0" lang="ru-RU" sz="3380" strike="noStrike" u="none">
              <a:solidFill>
                <a:schemeClr val="dk1"/>
              </a:solidFill>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le, Conten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Образец заголовка</a:t>
            </a:r>
            <a:endParaRPr b="0" lang="ru-RU" sz="2800" strike="noStrike" u="none">
              <a:solidFill>
                <a:schemeClr val="dk1"/>
              </a:solidFill>
              <a:uFillTx/>
              <a:latin typeface="Calibri"/>
            </a:endParaRPr>
          </a:p>
        </p:txBody>
      </p:sp>
      <p:graphicFrame>
        <p:nvGraphicFramePr>
          <p:cNvPr id="1" name="Объект 6"/>
          <p:cNvGraphicFramePr/>
          <p:nvPr/>
        </p:nvGraphicFramePr>
        <p:xfrm>
          <a:off x="2447640" y="-30960"/>
          <a:ext cx="9888840" cy="92880"/>
        </p:xfrm>
        <a:graphic>
          <a:graphicData uri="http://schemas.openxmlformats.org/presentationml/2006/ole">
            <p:oleObj progId="Photoshop.Image.11" r:id="rId2" spid="">
              <p:embed/>
              <p:pic>
                <p:nvPicPr>
                  <p:cNvPr id="2" name="Объект 6" descr=""/>
                  <p:cNvPicPr/>
                  <p:nvPr/>
                </p:nvPicPr>
                <p:blipFill>
                  <a:blip r:embed="rId3"/>
                  <a:stretch/>
                </p:blipFill>
                <p:spPr>
                  <a:xfrm>
                    <a:off x="2447640" y="-30960"/>
                    <a:ext cx="9888840" cy="92880"/>
                  </a:xfrm>
                  <a:prstGeom prst="rect">
                    <a:avLst/>
                  </a:prstGeom>
                  <a:noFill/>
                  <a:ln w="0">
                    <a:noFill/>
                  </a:ln>
                </p:spPr>
              </p:pic>
            </p:oleObj>
          </a:graphicData>
        </a:graphic>
      </p:graphicFrame>
      <p:pic>
        <p:nvPicPr>
          <p:cNvPr id="3" name="Picture 2" descr=""/>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p:blipFill>
        <p:spPr>
          <a:xfrm>
            <a:off x="141480" y="101160"/>
            <a:ext cx="481320" cy="300240"/>
          </a:xfrm>
          <a:prstGeom prst="rect">
            <a:avLst/>
          </a:prstGeom>
          <a:noFill/>
          <a:ln w="0">
            <a:noFill/>
          </a:ln>
        </p:spPr>
      </p:pic>
      <p:pic>
        <p:nvPicPr>
          <p:cNvPr id="4" name="Рисунок 8" descr=""/>
          <p:cNvPicPr/>
          <p:nvPr/>
        </p:nvPicPr>
        <p:blipFill>
          <a:blip r:embed="rId6"/>
          <a:stretch/>
        </p:blipFill>
        <p:spPr>
          <a:xfrm>
            <a:off x="752040" y="39600"/>
            <a:ext cx="1391040" cy="521280"/>
          </a:xfrm>
          <a:prstGeom prst="rect">
            <a:avLst/>
          </a:prstGeom>
          <a:noFill/>
          <a:ln w="0">
            <a:noFill/>
          </a:ln>
        </p:spPr>
      </p:pic>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ru-RU" sz="2800" strike="noStrike" u="none">
                <a:solidFill>
                  <a:schemeClr val="dk1"/>
                </a:solidFill>
                <a:uFillTx/>
                <a:latin typeface="Calibri"/>
              </a:rPr>
              <a:t>Для правки структуры щёлкните мышью</a:t>
            </a:r>
            <a:endParaRPr b="0" lang="ru-RU" sz="2800" strike="noStrike" u="none">
              <a:solidFill>
                <a:schemeClr val="dk1"/>
              </a:solidFill>
              <a:uFillTx/>
              <a:latin typeface="Calibri"/>
            </a:endParaRPr>
          </a:p>
          <a:p>
            <a:pPr lvl="1" marL="864000" indent="-324000">
              <a:lnSpc>
                <a:spcPct val="90000"/>
              </a:lnSpc>
              <a:spcBef>
                <a:spcPts val="1134"/>
              </a:spcBef>
              <a:buClr>
                <a:srgbClr val="000000"/>
              </a:buClr>
              <a:buSzPct val="75000"/>
              <a:buFont typeface="Symbol" charset="2"/>
              <a:buChar char=""/>
            </a:pPr>
            <a:r>
              <a:rPr b="0" lang="ru-RU" sz="2000" strike="noStrike" u="none">
                <a:solidFill>
                  <a:schemeClr val="dk1"/>
                </a:solidFill>
                <a:uFillTx/>
                <a:latin typeface="Calibri"/>
              </a:rPr>
              <a:t>Второй уровень структуры</a:t>
            </a:r>
            <a:endParaRPr b="0" lang="ru-RU" sz="2000" strike="noStrike" u="none">
              <a:solidFill>
                <a:schemeClr val="dk1"/>
              </a:solidFill>
              <a:uFillTx/>
              <a:latin typeface="Calibri"/>
            </a:endParaRPr>
          </a:p>
          <a:p>
            <a:pPr lvl="2" marL="1296000" indent="-288000">
              <a:lnSpc>
                <a:spcPct val="90000"/>
              </a:lnSpc>
              <a:spcBef>
                <a:spcPts val="850"/>
              </a:spcBef>
              <a:buClr>
                <a:srgbClr val="000000"/>
              </a:buClr>
              <a:buSzPct val="45000"/>
              <a:buFont typeface="Wingdings" charset="2"/>
              <a:buChar char=""/>
            </a:pPr>
            <a:r>
              <a:rPr b="0" lang="ru-RU" sz="1800" strike="noStrike" u="none">
                <a:solidFill>
                  <a:schemeClr val="dk1"/>
                </a:solidFill>
                <a:uFillTx/>
                <a:latin typeface="Calibri"/>
              </a:rPr>
              <a:t>Третий уровень структуры</a:t>
            </a:r>
            <a:endParaRPr b="0" lang="ru-RU" sz="1800" strike="noStrike" u="none">
              <a:solidFill>
                <a:schemeClr val="dk1"/>
              </a:solidFill>
              <a:uFillTx/>
              <a:latin typeface="Calibri"/>
            </a:endParaRPr>
          </a:p>
          <a:p>
            <a:pPr lvl="3" marL="1728000" indent="-216000">
              <a:lnSpc>
                <a:spcPct val="90000"/>
              </a:lnSpc>
              <a:spcBef>
                <a:spcPts val="567"/>
              </a:spcBef>
              <a:buClr>
                <a:srgbClr val="000000"/>
              </a:buClr>
              <a:buSzPct val="75000"/>
              <a:buFont typeface="Symbol" charset="2"/>
              <a:buChar char=""/>
            </a:pPr>
            <a:r>
              <a:rPr b="0" lang="ru-RU" sz="1800" strike="noStrike" u="none">
                <a:solidFill>
                  <a:schemeClr val="dk1"/>
                </a:solidFill>
                <a:uFillTx/>
                <a:latin typeface="Calibri"/>
              </a:rPr>
              <a:t>Четвёртый уровень структуры</a:t>
            </a:r>
            <a:endParaRPr b="0" lang="ru-RU" sz="1800" strike="noStrike" u="none">
              <a:solidFill>
                <a:schemeClr val="dk1"/>
              </a:solidFill>
              <a:uFillTx/>
              <a:latin typeface="Calibri"/>
            </a:endParaRPr>
          </a:p>
          <a:p>
            <a:pPr lvl="4" marL="2160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Calibri"/>
              </a:rPr>
              <a:t>Пятый уровень структуры</a:t>
            </a:r>
            <a:endParaRPr b="0" lang="ru-RU" sz="2000" strike="noStrike" u="none">
              <a:solidFill>
                <a:schemeClr val="dk1"/>
              </a:solidFill>
              <a:uFillTx/>
              <a:latin typeface="Calibri"/>
            </a:endParaRPr>
          </a:p>
          <a:p>
            <a:pPr lvl="5" marL="2592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Calibri"/>
              </a:rPr>
              <a:t>Шестой уровень структуры</a:t>
            </a:r>
            <a:endParaRPr b="0" lang="ru-RU" sz="2000" strike="noStrike" u="none">
              <a:solidFill>
                <a:schemeClr val="dk1"/>
              </a:solidFill>
              <a:uFillTx/>
              <a:latin typeface="Calibri"/>
            </a:endParaRPr>
          </a:p>
          <a:p>
            <a:pPr lvl="6" marL="3024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Calibri"/>
              </a:rPr>
              <a:t>Седьмой уровень структуры</a:t>
            </a:r>
            <a:endParaRPr b="0" lang="ru-RU" sz="2000" strike="noStrike" u="none">
              <a:solidFill>
                <a:schemeClr val="dk1"/>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 name="Рисунок 4" descr=""/>
          <p:cNvPicPr/>
          <p:nvPr/>
        </p:nvPicPr>
        <p:blipFill>
          <a:blip r:embed="rId2"/>
          <a:stretch/>
        </p:blipFill>
        <p:spPr>
          <a:xfrm>
            <a:off x="0" y="360"/>
            <a:ext cx="12191040" cy="6858360"/>
          </a:xfrm>
          <a:prstGeom prst="rect">
            <a:avLst/>
          </a:prstGeom>
          <a:noFill/>
          <a:ln w="0">
            <a:noFill/>
          </a:ln>
        </p:spPr>
      </p:pic>
      <p:pic>
        <p:nvPicPr>
          <p:cNvPr id="7" name="Рисунок 5" descr=""/>
          <p:cNvPicPr/>
          <p:nvPr/>
        </p:nvPicPr>
        <p:blipFill>
          <a:blip r:embed="rId3"/>
          <a:stretch/>
        </p:blipFill>
        <p:spPr>
          <a:xfrm>
            <a:off x="0" y="360"/>
            <a:ext cx="12191040" cy="6858360"/>
          </a:xfrm>
          <a:prstGeom prst="rect">
            <a:avLst/>
          </a:prstGeom>
          <a:noFill/>
          <a:ln w="0">
            <a:noFill/>
          </a:ln>
        </p:spPr>
      </p:pic>
      <p:pic>
        <p:nvPicPr>
          <p:cNvPr id="8" name="Рисунок 4" descr=""/>
          <p:cNvPicPr/>
          <p:nvPr/>
        </p:nvPicPr>
        <p:blipFill>
          <a:blip r:embed="rId4">
            <a:lum bright="100000"/>
          </a:blip>
          <a:stretch/>
        </p:blipFill>
        <p:spPr>
          <a:xfrm>
            <a:off x="9221760" y="5613840"/>
            <a:ext cx="2280600" cy="509040"/>
          </a:xfrm>
          <a:prstGeom prst="rect">
            <a:avLst/>
          </a:prstGeom>
          <a:noFill/>
          <a:ln w="0">
            <a:noFill/>
          </a:ln>
        </p:spPr>
      </p:pic>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ru-RU" sz="1800" strike="noStrike" u="none">
                <a:solidFill>
                  <a:schemeClr val="dk1"/>
                </a:solidFill>
                <a:uFillTx/>
                <a:latin typeface="Arial"/>
              </a:rPr>
              <a:t>Для правки текста заглавия щёлкните мышью</a:t>
            </a:r>
            <a:endParaRPr b="0" lang="ru-RU" sz="1800" strike="noStrike" u="none">
              <a:solidFill>
                <a:schemeClr val="dk1"/>
              </a:solidFill>
              <a:uFillTx/>
              <a:latin typeface="Arial"/>
            </a:endParaRPr>
          </a:p>
        </p:txBody>
      </p:sp>
      <p:sp>
        <p:nvSpPr>
          <p:cNvPr id="1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ru-RU" sz="3380" strike="noStrike" u="none">
                <a:solidFill>
                  <a:schemeClr val="dk1"/>
                </a:solidFill>
                <a:uFillTx/>
                <a:latin typeface="Arial"/>
              </a:rPr>
              <a:t>Для правки структуры щёлкните мышью</a:t>
            </a:r>
            <a:endParaRPr b="0" lang="ru-RU" sz="3380" strike="noStrike" u="none">
              <a:solidFill>
                <a:schemeClr val="dk1"/>
              </a:solidFill>
              <a:uFillTx/>
              <a:latin typeface="Arial"/>
            </a:endParaRPr>
          </a:p>
          <a:p>
            <a:pPr lvl="1" marL="864000" indent="-324000">
              <a:lnSpc>
                <a:spcPct val="90000"/>
              </a:lnSpc>
              <a:spcBef>
                <a:spcPts val="1134"/>
              </a:spcBef>
              <a:buClr>
                <a:srgbClr val="000000"/>
              </a:buClr>
              <a:buSzPct val="75000"/>
              <a:buFont typeface="Symbol" charset="2"/>
              <a:buChar char=""/>
            </a:pPr>
            <a:r>
              <a:rPr b="0" lang="ru-RU" sz="2420" strike="noStrike" u="none">
                <a:solidFill>
                  <a:schemeClr val="dk1"/>
                </a:solidFill>
                <a:uFillTx/>
                <a:latin typeface="Arial"/>
              </a:rPr>
              <a:t>Второй уровень структуры</a:t>
            </a:r>
            <a:endParaRPr b="0" lang="ru-RU" sz="2420" strike="noStrike" u="none">
              <a:solidFill>
                <a:schemeClr val="dk1"/>
              </a:solidFill>
              <a:uFillTx/>
              <a:latin typeface="Arial"/>
            </a:endParaRPr>
          </a:p>
          <a:p>
            <a:pPr lvl="2" marL="1296000" indent="-288000">
              <a:lnSpc>
                <a:spcPct val="90000"/>
              </a:lnSpc>
              <a:spcBef>
                <a:spcPts val="850"/>
              </a:spcBef>
              <a:buClr>
                <a:srgbClr val="000000"/>
              </a:buClr>
              <a:buSzPct val="45000"/>
              <a:buFont typeface="Wingdings" charset="2"/>
              <a:buChar char=""/>
            </a:pPr>
            <a:r>
              <a:rPr b="0" lang="ru-RU" sz="2170" strike="noStrike" u="none">
                <a:solidFill>
                  <a:schemeClr val="dk1"/>
                </a:solidFill>
                <a:uFillTx/>
                <a:latin typeface="Arial"/>
              </a:rPr>
              <a:t>Третий уровень структуры</a:t>
            </a:r>
            <a:endParaRPr b="0" lang="ru-RU" sz="2170" strike="noStrike" u="none">
              <a:solidFill>
                <a:schemeClr val="dk1"/>
              </a:solidFill>
              <a:uFillTx/>
              <a:latin typeface="Arial"/>
            </a:endParaRPr>
          </a:p>
          <a:p>
            <a:pPr lvl="3" marL="1728000" indent="-216000">
              <a:lnSpc>
                <a:spcPct val="90000"/>
              </a:lnSpc>
              <a:spcBef>
                <a:spcPts val="567"/>
              </a:spcBef>
              <a:buClr>
                <a:srgbClr val="000000"/>
              </a:buClr>
              <a:buSzPct val="75000"/>
              <a:buFont typeface="Symbol" charset="2"/>
              <a:buChar char=""/>
            </a:pPr>
            <a:r>
              <a:rPr b="0" lang="ru-RU" sz="2170" strike="noStrike" u="none">
                <a:solidFill>
                  <a:schemeClr val="dk1"/>
                </a:solidFill>
                <a:uFillTx/>
                <a:latin typeface="Arial"/>
              </a:rPr>
              <a:t>Четвёртый уровень структуры</a:t>
            </a:r>
            <a:endParaRPr b="0" lang="ru-RU" sz="2170" strike="noStrike" u="none">
              <a:solidFill>
                <a:schemeClr val="dk1"/>
              </a:solidFill>
              <a:uFillTx/>
              <a:latin typeface="Arial"/>
            </a:endParaRPr>
          </a:p>
          <a:p>
            <a:pPr lvl="4" marL="2160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Arial"/>
              </a:rPr>
              <a:t>Пятый уровень структуры</a:t>
            </a:r>
            <a:endParaRPr b="0" lang="ru-RU" sz="2000" strike="noStrike" u="none">
              <a:solidFill>
                <a:schemeClr val="dk1"/>
              </a:solidFill>
              <a:uFillTx/>
              <a:latin typeface="Arial"/>
            </a:endParaRPr>
          </a:p>
          <a:p>
            <a:pPr lvl="5" marL="2592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Arial"/>
              </a:rPr>
              <a:t>Шестой уровень структуры</a:t>
            </a:r>
            <a:endParaRPr b="0" lang="ru-RU" sz="2000" strike="noStrike" u="none">
              <a:solidFill>
                <a:schemeClr val="dk1"/>
              </a:solidFill>
              <a:uFillTx/>
              <a:latin typeface="Arial"/>
            </a:endParaRPr>
          </a:p>
          <a:p>
            <a:pPr lvl="6" marL="3024000" indent="-216000">
              <a:lnSpc>
                <a:spcPct val="90000"/>
              </a:lnSpc>
              <a:spcBef>
                <a:spcPts val="283"/>
              </a:spcBef>
              <a:buClr>
                <a:srgbClr val="000000"/>
              </a:buClr>
              <a:buSzPct val="45000"/>
              <a:buFont typeface="Wingdings" charset="2"/>
              <a:buChar char=""/>
            </a:pPr>
            <a:r>
              <a:rPr b="0" lang="ru-RU" sz="2000" strike="noStrike" u="none">
                <a:solidFill>
                  <a:schemeClr val="dk1"/>
                </a:solidFill>
                <a:uFillTx/>
                <a:latin typeface="Arial"/>
              </a:rPr>
              <a:t>Седьмой уровень структуры</a:t>
            </a:r>
            <a:endParaRPr b="0" lang="ru-RU" sz="2000" strike="noStrike" u="non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51" r:id="rId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 name="Рисунок 4" descr=""/>
          <p:cNvPicPr/>
          <p:nvPr/>
        </p:nvPicPr>
        <p:blipFill>
          <a:blip r:embed="rId2"/>
          <a:stretch/>
        </p:blipFill>
        <p:spPr>
          <a:xfrm>
            <a:off x="0" y="360"/>
            <a:ext cx="12191040" cy="6858360"/>
          </a:xfrm>
          <a:prstGeom prst="rect">
            <a:avLst/>
          </a:prstGeom>
          <a:noFill/>
          <a:ln w="0">
            <a:noFill/>
          </a:ln>
        </p:spPr>
      </p:pic>
      <p:pic>
        <p:nvPicPr>
          <p:cNvPr id="12" name="Рисунок 5" descr=""/>
          <p:cNvPicPr/>
          <p:nvPr/>
        </p:nvPicPr>
        <p:blipFill>
          <a:blip r:embed="rId3"/>
          <a:stretch/>
        </p:blipFill>
        <p:spPr>
          <a:xfrm>
            <a:off x="0" y="360"/>
            <a:ext cx="12191040" cy="6858360"/>
          </a:xfrm>
          <a:prstGeom prst="rect">
            <a:avLst/>
          </a:prstGeom>
          <a:noFill/>
          <a:ln w="0">
            <a:noFill/>
          </a:ln>
        </p:spPr>
      </p:pic>
      <p:sp>
        <p:nvSpPr>
          <p:cNvPr id="13" name="PlaceHolder 1"/>
          <p:cNvSpPr>
            <a:spLocks noGrp="1"/>
          </p:cNvSpPr>
          <p:nvPr>
            <p:ph type="title"/>
          </p:nvPr>
        </p:nvSpPr>
        <p:spPr>
          <a:xfrm>
            <a:off x="1176120" y="1244160"/>
            <a:ext cx="10350000" cy="1764360"/>
          </a:xfrm>
          <a:prstGeom prst="rect">
            <a:avLst/>
          </a:prstGeom>
          <a:noFill/>
          <a:ln w="0">
            <a:noFill/>
          </a:ln>
        </p:spPr>
        <p:txBody>
          <a:bodyPr lIns="0" rIns="0" tIns="0" bIns="0" anchor="ctr">
            <a:noAutofit/>
          </a:bodyPr>
          <a:p>
            <a:pPr indent="0">
              <a:buNone/>
            </a:pPr>
            <a:r>
              <a:rPr b="0" lang="ru-RU" sz="5320" strike="noStrike" u="none">
                <a:solidFill>
                  <a:schemeClr val="dk1"/>
                </a:solidFill>
                <a:uFillTx/>
                <a:latin typeface="Arial"/>
              </a:rPr>
              <a:t>Для правки текста заглавия щёлкните мышью</a:t>
            </a:r>
            <a:endParaRPr b="0" lang="ru-RU" sz="5320" strike="noStrike" u="none">
              <a:solidFill>
                <a:schemeClr val="dk1"/>
              </a:solidFill>
              <a:uFillTx/>
              <a:latin typeface="Arial"/>
            </a:endParaRPr>
          </a:p>
        </p:txBody>
      </p:sp>
      <p:sp>
        <p:nvSpPr>
          <p:cNvPr id="14" name="PlaceHolder 2"/>
          <p:cNvSpPr>
            <a:spLocks noGrp="1"/>
          </p:cNvSpPr>
          <p:nvPr>
            <p:ph type="body"/>
          </p:nvPr>
        </p:nvSpPr>
        <p:spPr>
          <a:xfrm>
            <a:off x="1134360" y="3674160"/>
            <a:ext cx="10490040" cy="1126800"/>
          </a:xfrm>
          <a:prstGeom prst="rect">
            <a:avLst/>
          </a:prstGeom>
          <a:noFill/>
          <a:ln w="0">
            <a:noFill/>
          </a:ln>
        </p:spPr>
        <p:txBody>
          <a:bodyPr lIns="0" rIns="0" tIns="0" bIns="0" anchor="t">
            <a:noAutofit/>
          </a:bodyPr>
          <a:p>
            <a:pPr marL="432000" indent="-324000">
              <a:lnSpc>
                <a:spcPct val="90000"/>
              </a:lnSpc>
              <a:spcBef>
                <a:spcPts val="1417"/>
              </a:spcBef>
              <a:buClr>
                <a:srgbClr val="000000"/>
              </a:buClr>
              <a:buSzPct val="45000"/>
              <a:buFont typeface="Wingdings" charset="2"/>
              <a:buChar char=""/>
            </a:pPr>
            <a:r>
              <a:rPr b="0" lang="ru-RU" sz="3380" strike="noStrike" u="none">
                <a:solidFill>
                  <a:schemeClr val="dk1"/>
                </a:solidFill>
                <a:uFillTx/>
                <a:latin typeface="Arial"/>
              </a:rPr>
              <a:t>Для правки структуры щёлкните мышью</a:t>
            </a:r>
            <a:endParaRPr b="0" lang="ru-RU" sz="3380" strike="noStrike" u="none">
              <a:solidFill>
                <a:schemeClr val="dk1"/>
              </a:solidFill>
              <a:uFillTx/>
              <a:latin typeface="Arial"/>
            </a:endParaRPr>
          </a:p>
          <a:p>
            <a:pPr lvl="1" marL="864000" indent="-324000">
              <a:lnSpc>
                <a:spcPct val="90000"/>
              </a:lnSpc>
              <a:spcBef>
                <a:spcPts val="1134"/>
              </a:spcBef>
              <a:buClr>
                <a:srgbClr val="000000"/>
              </a:buClr>
              <a:buSzPct val="75000"/>
              <a:buFont typeface="Symbol" charset="2"/>
              <a:buChar char=""/>
            </a:pPr>
            <a:r>
              <a:rPr b="0" lang="ru-RU" sz="3380" strike="noStrike" u="none">
                <a:solidFill>
                  <a:schemeClr val="dk1"/>
                </a:solidFill>
                <a:uFillTx/>
                <a:latin typeface="Arial"/>
              </a:rPr>
              <a:t>Второй уровень структуры</a:t>
            </a:r>
            <a:endParaRPr b="0" lang="ru-RU" sz="3380" strike="noStrike" u="none">
              <a:solidFill>
                <a:schemeClr val="dk1"/>
              </a:solidFill>
              <a:uFillTx/>
              <a:latin typeface="Arial"/>
            </a:endParaRPr>
          </a:p>
          <a:p>
            <a:pPr lvl="2" marL="1296000" indent="-288000">
              <a:lnSpc>
                <a:spcPct val="90000"/>
              </a:lnSpc>
              <a:spcBef>
                <a:spcPts val="850"/>
              </a:spcBef>
              <a:buClr>
                <a:srgbClr val="000000"/>
              </a:buClr>
              <a:buSzPct val="45000"/>
              <a:buFont typeface="Wingdings" charset="2"/>
              <a:buChar char=""/>
            </a:pPr>
            <a:r>
              <a:rPr b="0" lang="ru-RU" sz="3380" strike="noStrike" u="none">
                <a:solidFill>
                  <a:schemeClr val="dk1"/>
                </a:solidFill>
                <a:uFillTx/>
                <a:latin typeface="Arial"/>
              </a:rPr>
              <a:t>Третий уровень структуры</a:t>
            </a:r>
            <a:endParaRPr b="0" lang="ru-RU" sz="3380" strike="noStrike" u="none">
              <a:solidFill>
                <a:schemeClr val="dk1"/>
              </a:solidFill>
              <a:uFillTx/>
              <a:latin typeface="Arial"/>
            </a:endParaRPr>
          </a:p>
          <a:p>
            <a:pPr lvl="3" marL="1728000" indent="-216000">
              <a:lnSpc>
                <a:spcPct val="90000"/>
              </a:lnSpc>
              <a:spcBef>
                <a:spcPts val="567"/>
              </a:spcBef>
              <a:buClr>
                <a:srgbClr val="000000"/>
              </a:buClr>
              <a:buSzPct val="75000"/>
              <a:buFont typeface="Symbol" charset="2"/>
              <a:buChar char=""/>
            </a:pPr>
            <a:r>
              <a:rPr b="0" lang="ru-RU" sz="3380" strike="noStrike" u="none">
                <a:solidFill>
                  <a:schemeClr val="dk1"/>
                </a:solidFill>
                <a:uFillTx/>
                <a:latin typeface="Arial"/>
              </a:rPr>
              <a:t>Четвёртый уровень структуры</a:t>
            </a:r>
            <a:endParaRPr b="0" lang="ru-RU" sz="3380" strike="noStrike" u="none">
              <a:solidFill>
                <a:schemeClr val="dk1"/>
              </a:solidFill>
              <a:uFillTx/>
              <a:latin typeface="Arial"/>
            </a:endParaRPr>
          </a:p>
          <a:p>
            <a:pPr lvl="4" marL="2160000" indent="-216000">
              <a:lnSpc>
                <a:spcPct val="90000"/>
              </a:lnSpc>
              <a:spcBef>
                <a:spcPts val="283"/>
              </a:spcBef>
              <a:buClr>
                <a:srgbClr val="000000"/>
              </a:buClr>
              <a:buSzPct val="45000"/>
              <a:buFont typeface="Wingdings" charset="2"/>
              <a:buChar char=""/>
            </a:pPr>
            <a:r>
              <a:rPr b="0" lang="ru-RU" sz="3380" strike="noStrike" u="none">
                <a:solidFill>
                  <a:schemeClr val="dk1"/>
                </a:solidFill>
                <a:uFillTx/>
                <a:latin typeface="Arial"/>
              </a:rPr>
              <a:t>Пятый уровень структуры</a:t>
            </a:r>
            <a:endParaRPr b="0" lang="ru-RU" sz="3380" strike="noStrike" u="none">
              <a:solidFill>
                <a:schemeClr val="dk1"/>
              </a:solidFill>
              <a:uFillTx/>
              <a:latin typeface="Arial"/>
            </a:endParaRPr>
          </a:p>
          <a:p>
            <a:pPr lvl="5" marL="2592000" indent="-216000">
              <a:lnSpc>
                <a:spcPct val="90000"/>
              </a:lnSpc>
              <a:spcBef>
                <a:spcPts val="283"/>
              </a:spcBef>
              <a:buClr>
                <a:srgbClr val="000000"/>
              </a:buClr>
              <a:buSzPct val="45000"/>
              <a:buFont typeface="Wingdings" charset="2"/>
              <a:buChar char=""/>
            </a:pPr>
            <a:r>
              <a:rPr b="0" lang="ru-RU" sz="3380" strike="noStrike" u="none">
                <a:solidFill>
                  <a:schemeClr val="dk1"/>
                </a:solidFill>
                <a:uFillTx/>
                <a:latin typeface="Arial"/>
              </a:rPr>
              <a:t>Шестой уровень структуры</a:t>
            </a:r>
            <a:endParaRPr b="0" lang="ru-RU" sz="3380" strike="noStrike" u="none">
              <a:solidFill>
                <a:schemeClr val="dk1"/>
              </a:solidFill>
              <a:uFillTx/>
              <a:latin typeface="Arial"/>
            </a:endParaRPr>
          </a:p>
          <a:p>
            <a:pPr lvl="6" marL="3024000" indent="-216000">
              <a:lnSpc>
                <a:spcPct val="90000"/>
              </a:lnSpc>
              <a:spcBef>
                <a:spcPts val="283"/>
              </a:spcBef>
              <a:buClr>
                <a:srgbClr val="000000"/>
              </a:buClr>
              <a:buSzPct val="45000"/>
              <a:buFont typeface="Wingdings" charset="2"/>
              <a:buChar char=""/>
            </a:pPr>
            <a:r>
              <a:rPr b="0" lang="ru-RU" sz="3380" strike="noStrike" u="none">
                <a:solidFill>
                  <a:schemeClr val="dk1"/>
                </a:solidFill>
                <a:uFillTx/>
                <a:latin typeface="Arial"/>
              </a:rPr>
              <a:t>Седьмой уровень структуры</a:t>
            </a:r>
            <a:endParaRPr b="0" lang="ru-RU" sz="3380" strike="noStrike" u="none">
              <a:solidFill>
                <a:schemeClr val="dk1"/>
              </a:solidFill>
              <a:uFillTx/>
              <a:latin typeface="Arial"/>
            </a:endParaRPr>
          </a:p>
        </p:txBody>
      </p:sp>
    </p:spTree>
  </p:cSld>
  <p:clrMap bg1="lt1" tx1="dk1" bg2="lt2" tx2="dk2" accent1="accent1" accent2="accent2" accent3="accent3" accent4="accent4" accent5="accent5" accent6="accent6" hlink="hlink" folHlink="folHlink"/>
  <p:sldLayoutIdLst>
    <p:sldLayoutId id="2147483653" r:id="rId4"/>
    <p:sldLayoutId id="2147483654"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1.wmf"/><Relationship Id="rId7" Type="http://schemas.openxmlformats.org/officeDocument/2006/relationships/image" Target="../media/image22.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5.png"/><Relationship Id="rId15" Type="http://schemas.openxmlformats.org/officeDocument/2006/relationships/image" Target="../media/image25.png"/><Relationship Id="rId16" Type="http://schemas.openxmlformats.org/officeDocument/2006/relationships/slideLayout" Target="../slideLayouts/slideLayout1.xml"/><Relationship Id="rId1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Relationship Id="rId3"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3.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 name="PlaceHolder 1"/>
          <p:cNvSpPr>
            <a:spLocks noGrp="1"/>
          </p:cNvSpPr>
          <p:nvPr>
            <p:ph type="title"/>
          </p:nvPr>
        </p:nvSpPr>
        <p:spPr>
          <a:xfrm>
            <a:off x="680040" y="222120"/>
            <a:ext cx="10949400" cy="4340160"/>
          </a:xfrm>
          <a:prstGeom prst="rect">
            <a:avLst/>
          </a:prstGeom>
          <a:noFill/>
          <a:ln w="0">
            <a:noFill/>
          </a:ln>
        </p:spPr>
        <p:txBody>
          <a:bodyPr lIns="0" rIns="0" tIns="0" bIns="0" anchor="ctr">
            <a:noAutofit/>
          </a:bodyPr>
          <a:p>
            <a:pPr indent="0" algn="ctr" defTabSz="1105920">
              <a:lnSpc>
                <a:spcPct val="110000"/>
              </a:lnSpc>
              <a:buNone/>
              <a:tabLst>
                <a:tab algn="l" pos="0"/>
              </a:tabLst>
            </a:pPr>
            <a:r>
              <a:rPr b="0" lang="ru-RU" sz="5690" strike="noStrike" u="none">
                <a:solidFill>
                  <a:schemeClr val="lt1"/>
                </a:solidFill>
                <a:uFillTx/>
                <a:latin typeface="Roboto Black"/>
                <a:ea typeface="Roboto Black"/>
              </a:rPr>
              <a:t>Программное платформа </a:t>
            </a:r>
            <a:r>
              <a:rPr b="0" lang="en-US" sz="5690" strike="noStrike" u="none">
                <a:solidFill>
                  <a:schemeClr val="lt1"/>
                </a:solidFill>
                <a:uFillTx/>
                <a:latin typeface="Roboto Black"/>
                <a:ea typeface="Roboto Black"/>
              </a:rPr>
              <a:t>IOSO. </a:t>
            </a:r>
            <a:r>
              <a:rPr b="0" lang="ru-RU" sz="5690" strike="noStrike" u="none">
                <a:solidFill>
                  <a:schemeClr val="lt1"/>
                </a:solidFill>
                <a:uFillTx/>
                <a:latin typeface="Roboto Black"/>
                <a:ea typeface="Roboto Black"/>
              </a:rPr>
              <a:t>Решение класса </a:t>
            </a:r>
            <a:r>
              <a:rPr b="0" lang="en-US" sz="5690" strike="noStrike" u="none">
                <a:solidFill>
                  <a:schemeClr val="lt1"/>
                </a:solidFill>
                <a:uFillTx/>
                <a:latin typeface="Roboto Black"/>
                <a:ea typeface="Roboto Black"/>
              </a:rPr>
              <a:t>SPDM:</a:t>
            </a:r>
            <a:br>
              <a:rPr sz="5690"/>
            </a:br>
            <a:r>
              <a:rPr b="0" lang="ru-RU" sz="5690" strike="noStrike" u="none">
                <a:solidFill>
                  <a:schemeClr val="lt1"/>
                </a:solidFill>
                <a:uFillTx/>
                <a:latin typeface="Roboto Black"/>
                <a:ea typeface="Roboto Black"/>
              </a:rPr>
              <a:t>Лоцман:</a:t>
            </a:r>
            <a:r>
              <a:rPr b="0" lang="en-US" sz="5690" strike="noStrike" u="none">
                <a:solidFill>
                  <a:schemeClr val="lt1"/>
                </a:solidFill>
                <a:uFillTx/>
                <a:latin typeface="Roboto Black"/>
                <a:ea typeface="Roboto Black"/>
              </a:rPr>
              <a:t>PLM + IOSO</a:t>
            </a:r>
            <a:endParaRPr b="0" lang="ru-RU" sz="5690" strike="noStrike" u="none">
              <a:solidFill>
                <a:schemeClr val="dk1"/>
              </a:solidFill>
              <a:uFillTx/>
              <a:latin typeface="Arial"/>
            </a:endParaRPr>
          </a:p>
        </p:txBody>
      </p:sp>
      <p:pic>
        <p:nvPicPr>
          <p:cNvPr id="24" name="Рисунок 7" descr=""/>
          <p:cNvPicPr/>
          <p:nvPr/>
        </p:nvPicPr>
        <p:blipFill>
          <a:blip r:embed="rId1"/>
          <a:stretch/>
        </p:blipFill>
        <p:spPr>
          <a:xfrm>
            <a:off x="9182520" y="5611680"/>
            <a:ext cx="2342520" cy="52956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2945520" y="2121840"/>
            <a:ext cx="6300720" cy="2280600"/>
          </a:xfrm>
          <a:prstGeom prst="rect">
            <a:avLst/>
          </a:prstGeom>
          <a:solidFill>
            <a:srgbClr val="3d71a1"/>
          </a:solidFill>
          <a:ln w="0">
            <a:noFill/>
          </a:ln>
        </p:spPr>
        <p:txBody>
          <a:bodyPr lIns="91440" rIns="91440" tIns="45720" bIns="45720" anchor="ctr">
            <a:normAutofit/>
          </a:bodyPr>
          <a:p>
            <a:pPr indent="0" algn="ctr" defTabSz="914400">
              <a:lnSpc>
                <a:spcPct val="90000"/>
              </a:lnSpc>
              <a:buNone/>
            </a:pPr>
            <a:r>
              <a:rPr b="0" lang="ru-RU" sz="3200" strike="noStrike" u="none">
                <a:solidFill>
                  <a:schemeClr val="lt1"/>
                </a:solidFill>
                <a:uFillTx/>
                <a:latin typeface="Calibri Light"/>
              </a:rPr>
              <a:t>Проведение расчетов по цепочке моделей </a:t>
            </a:r>
            <a:endParaRPr b="0" lang="ru-RU" sz="3200" strike="noStrike" u="none">
              <a:solidFill>
                <a:schemeClr val="dk1"/>
              </a:solidFill>
              <a:uFillTx/>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Рисунок 20" descr=""/>
          <p:cNvPicPr/>
          <p:nvPr/>
        </p:nvPicPr>
        <p:blipFill>
          <a:blip r:embed="rId1"/>
          <a:stretch/>
        </p:blipFill>
        <p:spPr>
          <a:xfrm>
            <a:off x="3471840" y="958320"/>
            <a:ext cx="8230680" cy="5000400"/>
          </a:xfrm>
          <a:prstGeom prst="rect">
            <a:avLst/>
          </a:prstGeom>
          <a:noFill/>
          <a:ln w="0">
            <a:noFill/>
          </a:ln>
        </p:spPr>
      </p:pic>
      <p:sp>
        <p:nvSpPr>
          <p:cNvPr id="89" name="TextBox 4"/>
          <p:cNvSpPr/>
          <p:nvPr/>
        </p:nvSpPr>
        <p:spPr>
          <a:xfrm>
            <a:off x="144720" y="1049760"/>
            <a:ext cx="3002400" cy="4023000"/>
          </a:xfrm>
          <a:prstGeom prst="rect">
            <a:avLst/>
          </a:prstGeom>
          <a:noFill/>
          <a:ln>
            <a:noFill/>
          </a:ln>
        </p:spPr>
        <p:style>
          <a:lnRef idx="1">
            <a:schemeClr val="accent4"/>
          </a:lnRef>
          <a:fillRef idx="2">
            <a:schemeClr val="accent4"/>
          </a:fillRef>
          <a:effectRef idx="1">
            <a:schemeClr val="accent4"/>
          </a:effectRef>
          <a:fontRef idx="minor"/>
        </p:style>
        <p:txBody>
          <a:bodyPr lIns="90000" rIns="90000" tIns="45000" bIns="45000" anchor="t">
            <a:spAutoFit/>
          </a:bodyPr>
          <a:p>
            <a:pPr defTabSz="914400">
              <a:lnSpc>
                <a:spcPct val="100000"/>
              </a:lnSpc>
            </a:pPr>
            <a:r>
              <a:rPr b="0" lang="ru-RU" sz="2000" strike="noStrike" u="none">
                <a:solidFill>
                  <a:srgbClr val="3d71a1"/>
                </a:solidFill>
                <a:uFillTx/>
                <a:latin typeface="Roboto"/>
                <a:ea typeface="Roboto"/>
              </a:rPr>
              <a:t>Варианты проведения расчетов:</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Помодельно</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Выборочно и по цепочке моделей</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Параметрические</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Оптимизационные</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Распараллеливание расчетов</a:t>
            </a:r>
            <a:endParaRPr b="0" lang="ru-RU" sz="2000" strike="noStrike" u="none">
              <a:solidFill>
                <a:srgbClr val="000000"/>
              </a:solidFill>
              <a:uFillTx/>
              <a:latin typeface="Arial"/>
            </a:endParaRPr>
          </a:p>
          <a:p>
            <a:pPr marL="285840" indent="-285840" defTabSz="914400">
              <a:lnSpc>
                <a:spcPct val="100000"/>
              </a:lnSpc>
              <a:buClr>
                <a:srgbClr val="3d71a1"/>
              </a:buClr>
              <a:buFont typeface="Arial"/>
              <a:buChar char="•"/>
            </a:pPr>
            <a:r>
              <a:rPr b="0" lang="ru-RU" sz="2000" strike="noStrike" u="none">
                <a:solidFill>
                  <a:srgbClr val="3d71a1"/>
                </a:solidFill>
                <a:uFillTx/>
                <a:latin typeface="Roboto"/>
                <a:ea typeface="Roboto"/>
              </a:rPr>
              <a:t>Создание суррогатных моделей</a:t>
            </a:r>
            <a:endParaRPr b="0" lang="ru-RU" sz="20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
        <p:nvSpPr>
          <p:cNvPr id="90" name="Прямая соединительная линия 5"/>
          <p:cNvSpPr/>
          <p:nvPr/>
        </p:nvSpPr>
        <p:spPr>
          <a:xfrm>
            <a:off x="144360" y="883080"/>
            <a:ext cx="2783160" cy="7920"/>
          </a:xfrm>
          <a:prstGeom prst="line">
            <a:avLst/>
          </a:prstGeom>
          <a:ln w="57150">
            <a:solidFill>
              <a:srgbClr val="3d71a1"/>
            </a:solidFill>
            <a:round/>
          </a:ln>
        </p:spPr>
        <p:style>
          <a:lnRef idx="0"/>
          <a:fillRef idx="0"/>
          <a:effectRef idx="0"/>
          <a:fontRef idx="minor"/>
        </p:style>
        <p:txBody>
          <a:bodyPr lIns="109080" rIns="109080" tIns="3960" bIns="3960" anchor="ctr">
            <a:noAutofit/>
          </a:bodyPr>
          <a:p>
            <a:endParaRPr b="1" lang="ru-RU" sz="1800" strike="noStrike" u="none">
              <a:solidFill>
                <a:srgbClr val="000000"/>
              </a:solidFill>
              <a:uFillTx/>
              <a:latin typeface="Segoe UI Semibold"/>
            </a:endParaRPr>
          </a:p>
        </p:txBody>
      </p:sp>
      <p:sp>
        <p:nvSpPr>
          <p:cNvPr id="91" name="Заголовок 1"/>
          <p:cNvSpPr/>
          <p:nvPr/>
        </p:nvSpPr>
        <p:spPr>
          <a:xfrm>
            <a:off x="4763520" y="119160"/>
            <a:ext cx="7358400" cy="611640"/>
          </a:xfrm>
          <a:prstGeom prst="rect">
            <a:avLst/>
          </a:prstGeom>
          <a:noFill/>
          <a:ln w="0">
            <a:noFill/>
          </a:ln>
        </p:spPr>
        <p:style>
          <a:lnRef idx="0"/>
          <a:fillRef idx="0"/>
          <a:effectRef idx="0"/>
          <a:fontRef idx="minor"/>
        </p:style>
        <p:txBody>
          <a:bodyPr anchor="ctr">
            <a:normAutofit/>
          </a:bodyPr>
          <a:p>
            <a:pPr algn="r" defTabSz="914400">
              <a:lnSpc>
                <a:spcPct val="90000"/>
              </a:lnSpc>
            </a:pPr>
            <a:r>
              <a:rPr b="0" lang="ru-RU" sz="2800" strike="noStrike" u="none">
                <a:solidFill>
                  <a:srgbClr val="3d71a1"/>
                </a:solidFill>
                <a:uFillTx/>
                <a:latin typeface="Calibri Light"/>
              </a:rPr>
              <a:t>Проведение расчетов по цепочке моделей</a:t>
            </a:r>
            <a:endParaRPr b="0" lang="ru-RU" sz="2800" strike="noStrike" u="none">
              <a:solidFill>
                <a:srgbClr val="000000"/>
              </a:solidFill>
              <a:uFillTx/>
              <a:latin typeface="Arial"/>
            </a:endParaRPr>
          </a:p>
        </p:txBody>
      </p:sp>
      <p:sp>
        <p:nvSpPr>
          <p:cNvPr id="92" name="Овал 2"/>
          <p:cNvSpPr/>
          <p:nvPr/>
        </p:nvSpPr>
        <p:spPr>
          <a:xfrm>
            <a:off x="5406480" y="5416200"/>
            <a:ext cx="2673360" cy="542520"/>
          </a:xfrm>
          <a:prstGeom prst="ellipse">
            <a:avLst/>
          </a:prstGeom>
          <a:noFill/>
          <a:ln w="28575">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93" name="Овал 16"/>
          <p:cNvSpPr/>
          <p:nvPr/>
        </p:nvSpPr>
        <p:spPr>
          <a:xfrm>
            <a:off x="5625720" y="1349640"/>
            <a:ext cx="4908600" cy="542520"/>
          </a:xfrm>
          <a:prstGeom prst="ellipse">
            <a:avLst/>
          </a:prstGeom>
          <a:noFill/>
          <a:ln w="28575">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Tree>
  </p:cSld>
  <mc:AlternateContent>
    <mc:Choice Requires="p14">
      <p:transition spd="slow" p14:dur="2000"/>
    </mc:Choice>
    <mc:Fallback>
      <p:transition spd="slow"/>
    </mc:Fallback>
  </mc:AlternateContent>
  <p:timing>
    <p:tnLst>
      <p:par>
        <p:cTn id="138" dur="indefinite" restart="never" nodeType="tmRoot">
          <p:childTnLst>
            <p:seq>
              <p:cTn id="139" dur="indefinite" nodeType="mainSeq">
                <p:childTnLst>
                  <p:par>
                    <p:cTn id="140" fill="hold">
                      <p:stCondLst>
                        <p:cond delay="0"/>
                      </p:stCondLst>
                      <p:childTnLst>
                        <p:par>
                          <p:cTn id="141" fill="hold">
                            <p:stCondLst>
                              <p:cond delay="0"/>
                            </p:stCondLst>
                            <p:childTnLst>
                              <p:par>
                                <p:cTn id="142" nodeType="withEffect" fill="hold" presetClass="entr" presetID="22" presetSubtype="1">
                                  <p:stCondLst>
                                    <p:cond delay="500"/>
                                  </p:stCondLst>
                                  <p:childTnLst>
                                    <p:set>
                                      <p:cBhvr>
                                        <p:cTn id="143" dur="1" fill="hold">
                                          <p:stCondLst>
                                            <p:cond delay="0"/>
                                          </p:stCondLst>
                                        </p:cTn>
                                        <p:tgtEl>
                                          <p:spTgt spid="89"/>
                                        </p:tgtEl>
                                        <p:attrNameLst>
                                          <p:attrName>style.visibility</p:attrName>
                                        </p:attrNameLst>
                                      </p:cBhvr>
                                      <p:to>
                                        <p:strVal val="visible"/>
                                      </p:to>
                                    </p:set>
                                    <p:animEffect filter="wipe(up)" transition="in">
                                      <p:cBhvr additive="repl">
                                        <p:cTn id="144" dur="4000"/>
                                        <p:tgtEl>
                                          <p:spTgt spid="89"/>
                                        </p:tgtEl>
                                      </p:cBhvr>
                                    </p:animEffect>
                                  </p:childTnLst>
                                </p:cTn>
                              </p:par>
                            </p:childTnLst>
                          </p:cTn>
                        </p:par>
                        <p:par>
                          <p:cTn id="145" fill="hold">
                            <p:stCondLst>
                              <p:cond delay="4500"/>
                            </p:stCondLst>
                            <p:childTnLst>
                              <p:par>
                                <p:cTn id="146" nodeType="afterEffect" fill="hold" presetClass="entr" presetID="22" presetSubtype="1">
                                  <p:stCondLst>
                                    <p:cond delay="750"/>
                                  </p:stCondLst>
                                  <p:childTnLst>
                                    <p:set>
                                      <p:cBhvr>
                                        <p:cTn id="147" dur="1" fill="hold">
                                          <p:stCondLst>
                                            <p:cond delay="0"/>
                                          </p:stCondLst>
                                        </p:cTn>
                                        <p:tgtEl>
                                          <p:spTgt spid="93"/>
                                        </p:tgtEl>
                                        <p:attrNameLst>
                                          <p:attrName>style.visibility</p:attrName>
                                        </p:attrNameLst>
                                      </p:cBhvr>
                                      <p:to>
                                        <p:strVal val="visible"/>
                                      </p:to>
                                    </p:set>
                                    <p:animEffect filter="wipe(up)" transition="in">
                                      <p:cBhvr additive="repl">
                                        <p:cTn id="148" dur="500"/>
                                        <p:tgtEl>
                                          <p:spTgt spid="93"/>
                                        </p:tgtEl>
                                      </p:cBhvr>
                                    </p:animEffect>
                                  </p:childTnLst>
                                </p:cTn>
                              </p:par>
                            </p:childTnLst>
                          </p:cTn>
                        </p:par>
                        <p:par>
                          <p:cTn id="149" fill="hold">
                            <p:stCondLst>
                              <p:cond delay="5750"/>
                            </p:stCondLst>
                            <p:childTnLst>
                              <p:par>
                                <p:cTn id="150" nodeType="afterEffect" fill="hold" presetClass="entr" presetID="22" presetSubtype="1">
                                  <p:stCondLst>
                                    <p:cond delay="500"/>
                                  </p:stCondLst>
                                  <p:childTnLst>
                                    <p:set>
                                      <p:cBhvr>
                                        <p:cTn id="151" dur="1" fill="hold">
                                          <p:stCondLst>
                                            <p:cond delay="0"/>
                                          </p:stCondLst>
                                        </p:cTn>
                                        <p:tgtEl>
                                          <p:spTgt spid="92"/>
                                        </p:tgtEl>
                                        <p:attrNameLst>
                                          <p:attrName>style.visibility</p:attrName>
                                        </p:attrNameLst>
                                      </p:cBhvr>
                                      <p:to>
                                        <p:strVal val="visible"/>
                                      </p:to>
                                    </p:set>
                                    <p:animEffect filter="wipe(up)" transition="in">
                                      <p:cBhvr additive="repl">
                                        <p:cTn id="152"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cxnSp>
        <p:nvCxnSpPr>
          <p:cNvPr id="94" name="Прямая со стрелкой 138"/>
          <p:cNvCxnSpPr/>
          <p:nvPr/>
        </p:nvCxnSpPr>
        <p:spPr>
          <a:xfrm flipH="1">
            <a:off x="15485040" y="6208560"/>
            <a:ext cx="1080" cy="786240"/>
          </a:xfrm>
          <a:prstGeom prst="straightConnector1">
            <a:avLst/>
          </a:prstGeom>
          <a:ln>
            <a:solidFill>
              <a:srgbClr val="ffc000"/>
            </a:solidFill>
            <a:prstDash val="dash"/>
            <a:tailEnd len="med" type="arrow" w="med"/>
          </a:ln>
        </p:spPr>
      </p:cxnSp>
      <p:sp>
        <p:nvSpPr>
          <p:cNvPr id="95" name="Прямоугольник 2"/>
          <p:cNvSpPr/>
          <p:nvPr/>
        </p:nvSpPr>
        <p:spPr>
          <a:xfrm rot="16200000">
            <a:off x="9726120" y="3446280"/>
            <a:ext cx="4074480" cy="403200"/>
          </a:xfrm>
          <a:prstGeom prst="rect">
            <a:avLst/>
          </a:prstGeom>
          <a:solidFill>
            <a:srgbClr val="ffffff"/>
          </a:solidFill>
          <a:ln>
            <a:solidFill>
              <a:srgbClr val="4472c4"/>
            </a:solidFill>
          </a:ln>
        </p:spPr>
        <p:style>
          <a:lnRef idx="2">
            <a:schemeClr val="accent1"/>
          </a:lnRef>
          <a:fillRef idx="1">
            <a:schemeClr val="lt1"/>
          </a:fillRef>
          <a:effectRef idx="0">
            <a:schemeClr val="accent1"/>
          </a:effectRef>
          <a:fontRef idx="minor"/>
        </p:style>
        <p:txBody>
          <a:bodyPr anchor="ctr">
            <a:noAutofit/>
          </a:bodyPr>
          <a:p>
            <a:pPr algn="ctr" defTabSz="914400">
              <a:lnSpc>
                <a:spcPct val="100000"/>
              </a:lnSpc>
              <a:tabLst>
                <a:tab algn="l" pos="0"/>
              </a:tabLst>
            </a:pPr>
            <a:r>
              <a:rPr b="0" lang="en-US" sz="1800" strike="noStrike" u="none">
                <a:solidFill>
                  <a:srgbClr val="203864"/>
                </a:solidFill>
                <a:uFillTx/>
                <a:latin typeface="Roboto"/>
                <a:ea typeface="Roboto"/>
              </a:rPr>
              <a:t>X</a:t>
            </a:r>
            <a:r>
              <a:rPr b="0" lang="ru-RU" sz="1800" strike="noStrike" u="none">
                <a:solidFill>
                  <a:srgbClr val="203864"/>
                </a:solidFill>
                <a:uFillTx/>
                <a:latin typeface="Roboto"/>
                <a:ea typeface="Roboto"/>
              </a:rPr>
              <a:t>арактеристики системы</a:t>
            </a:r>
            <a:endParaRPr b="0" lang="ru-RU" sz="1800" strike="noStrike" u="none">
              <a:solidFill>
                <a:srgbClr val="000000"/>
              </a:solidFill>
              <a:uFillTx/>
              <a:latin typeface="Arial"/>
            </a:endParaRPr>
          </a:p>
        </p:txBody>
      </p:sp>
      <p:sp>
        <p:nvSpPr>
          <p:cNvPr id="96" name="Прямоугольник 4"/>
          <p:cNvSpPr/>
          <p:nvPr/>
        </p:nvSpPr>
        <p:spPr>
          <a:xfrm rot="16200000">
            <a:off x="-1739160" y="3458160"/>
            <a:ext cx="4074480" cy="391320"/>
          </a:xfrm>
          <a:prstGeom prst="rect">
            <a:avLst/>
          </a:prstGeom>
          <a:solidFill>
            <a:srgbClr val="ffffff"/>
          </a:solidFill>
          <a:ln>
            <a:solidFill>
              <a:srgbClr val="a5a5a5"/>
            </a:solidFill>
          </a:ln>
        </p:spPr>
        <p:style>
          <a:lnRef idx="2">
            <a:schemeClr val="accent3"/>
          </a:lnRef>
          <a:fillRef idx="1">
            <a:schemeClr val="lt1"/>
          </a:fillRef>
          <a:effectRef idx="0">
            <a:schemeClr val="accent3"/>
          </a:effectRef>
          <a:fontRef idx="minor"/>
        </p:style>
        <p:txBody>
          <a:bodyPr anchor="ctr">
            <a:noAutofit/>
          </a:bodyPr>
          <a:p>
            <a:pPr algn="ctr" defTabSz="914400">
              <a:lnSpc>
                <a:spcPct val="100000"/>
              </a:lnSpc>
              <a:tabLst>
                <a:tab algn="l" pos="0"/>
              </a:tabLst>
            </a:pPr>
            <a:r>
              <a:rPr b="0" lang="ru-RU" sz="2000" strike="noStrike" u="none">
                <a:solidFill>
                  <a:srgbClr val="535353"/>
                </a:solidFill>
                <a:uFillTx/>
                <a:latin typeface="Roboto"/>
                <a:ea typeface="Roboto"/>
              </a:rPr>
              <a:t>Проектные параметры</a:t>
            </a:r>
            <a:endParaRPr b="0" lang="ru-RU" sz="2000" strike="noStrike" u="none">
              <a:solidFill>
                <a:srgbClr val="000000"/>
              </a:solidFill>
              <a:uFillTx/>
              <a:latin typeface="Arial"/>
            </a:endParaRPr>
          </a:p>
        </p:txBody>
      </p:sp>
      <p:cxnSp>
        <p:nvCxnSpPr>
          <p:cNvPr id="97" name="Прямая со стрелкой 5"/>
          <p:cNvCxnSpPr/>
          <p:nvPr/>
        </p:nvCxnSpPr>
        <p:spPr>
          <a:xfrm>
            <a:off x="420840" y="3523680"/>
            <a:ext cx="2324520" cy="360"/>
          </a:xfrm>
          <a:prstGeom prst="straightConnector1">
            <a:avLst/>
          </a:prstGeom>
          <a:ln w="28575">
            <a:solidFill>
              <a:srgbClr val="95cdea"/>
            </a:solidFill>
            <a:tailEnd len="med" type="arrow" w="med"/>
          </a:ln>
        </p:spPr>
      </p:cxnSp>
      <p:cxnSp>
        <p:nvCxnSpPr>
          <p:cNvPr id="98" name="Прямая со стрелкой 8"/>
          <p:cNvCxnSpPr/>
          <p:nvPr/>
        </p:nvCxnSpPr>
        <p:spPr>
          <a:xfrm>
            <a:off x="420840" y="2152080"/>
            <a:ext cx="339120" cy="360"/>
          </a:xfrm>
          <a:prstGeom prst="straightConnector1">
            <a:avLst/>
          </a:prstGeom>
          <a:ln w="28575">
            <a:solidFill>
              <a:srgbClr val="95cdea"/>
            </a:solidFill>
            <a:tailEnd len="med" type="arrow" w="med"/>
          </a:ln>
        </p:spPr>
      </p:cxnSp>
      <p:cxnSp>
        <p:nvCxnSpPr>
          <p:cNvPr id="99" name="Прямая со стрелкой 10"/>
          <p:cNvCxnSpPr/>
          <p:nvPr/>
        </p:nvCxnSpPr>
        <p:spPr>
          <a:xfrm>
            <a:off x="420840" y="3968280"/>
            <a:ext cx="7154280" cy="360"/>
          </a:xfrm>
          <a:prstGeom prst="straightConnector1">
            <a:avLst/>
          </a:prstGeom>
          <a:ln w="28575">
            <a:solidFill>
              <a:srgbClr val="95cdea"/>
            </a:solidFill>
            <a:tailEnd len="med" type="arrow" w="med"/>
          </a:ln>
        </p:spPr>
      </p:cxnSp>
      <p:cxnSp>
        <p:nvCxnSpPr>
          <p:cNvPr id="100" name="Прямая со стрелкой 12"/>
          <p:cNvCxnSpPr/>
          <p:nvPr/>
        </p:nvCxnSpPr>
        <p:spPr>
          <a:xfrm>
            <a:off x="7071120" y="3523680"/>
            <a:ext cx="504000" cy="360"/>
          </a:xfrm>
          <a:prstGeom prst="straightConnector1">
            <a:avLst/>
          </a:prstGeom>
          <a:ln w="28575">
            <a:solidFill>
              <a:srgbClr val="4472c4"/>
            </a:solidFill>
            <a:tailEnd len="med" type="arrow" w="med"/>
          </a:ln>
        </p:spPr>
      </p:cxnSp>
      <p:cxnSp>
        <p:nvCxnSpPr>
          <p:cNvPr id="101" name="Прямая со стрелкой 16"/>
          <p:cNvCxnSpPr/>
          <p:nvPr/>
        </p:nvCxnSpPr>
        <p:spPr>
          <a:xfrm>
            <a:off x="9211680" y="3561840"/>
            <a:ext cx="354960" cy="360"/>
          </a:xfrm>
          <a:prstGeom prst="straightConnector1">
            <a:avLst/>
          </a:prstGeom>
          <a:ln w="28575">
            <a:solidFill>
              <a:srgbClr val="4472c4"/>
            </a:solidFill>
            <a:tailEnd len="med" type="arrow" w="med"/>
          </a:ln>
        </p:spPr>
      </p:cxnSp>
      <p:cxnSp>
        <p:nvCxnSpPr>
          <p:cNvPr id="102" name="Прямая со стрелкой 18"/>
          <p:cNvCxnSpPr/>
          <p:nvPr/>
        </p:nvCxnSpPr>
        <p:spPr>
          <a:xfrm>
            <a:off x="7071120" y="2877120"/>
            <a:ext cx="2495520" cy="360"/>
          </a:xfrm>
          <a:prstGeom prst="straightConnector1">
            <a:avLst/>
          </a:prstGeom>
          <a:ln w="28575">
            <a:solidFill>
              <a:srgbClr val="4472c4"/>
            </a:solidFill>
            <a:tailEnd len="med" type="arrow" w="med"/>
          </a:ln>
        </p:spPr>
      </p:cxnSp>
      <p:cxnSp>
        <p:nvCxnSpPr>
          <p:cNvPr id="103" name="Прямая со стрелкой 20"/>
          <p:cNvCxnSpPr/>
          <p:nvPr/>
        </p:nvCxnSpPr>
        <p:spPr>
          <a:xfrm>
            <a:off x="5079240" y="4413240"/>
            <a:ext cx="2495880" cy="360"/>
          </a:xfrm>
          <a:prstGeom prst="straightConnector1">
            <a:avLst/>
          </a:prstGeom>
          <a:ln w="28575">
            <a:solidFill>
              <a:srgbClr val="4472c4"/>
            </a:solidFill>
            <a:tailEnd len="med" type="arrow" w="med"/>
          </a:ln>
        </p:spPr>
      </p:cxnSp>
      <p:cxnSp>
        <p:nvCxnSpPr>
          <p:cNvPr id="104" name="Соединитель: уступ 23"/>
          <p:cNvCxnSpPr/>
          <p:nvPr/>
        </p:nvCxnSpPr>
        <p:spPr>
          <a:xfrm flipV="1">
            <a:off x="5173200" y="3741120"/>
            <a:ext cx="5274720" cy="1446840"/>
          </a:xfrm>
          <a:prstGeom prst="bentConnector3">
            <a:avLst>
              <a:gd name="adj1" fmla="val 50003"/>
            </a:avLst>
          </a:prstGeom>
          <a:ln w="19050">
            <a:solidFill>
              <a:srgbClr val="4472c4">
                <a:lumMod val="50000"/>
              </a:srgbClr>
            </a:solidFill>
            <a:headEnd len="med" type="diamond" w="med"/>
            <a:tailEnd len="lg" type="arrow" w="lg"/>
          </a:ln>
        </p:spPr>
      </p:cxnSp>
      <p:cxnSp>
        <p:nvCxnSpPr>
          <p:cNvPr id="105" name="Соединитель: уступ 24"/>
          <p:cNvCxnSpPr/>
          <p:nvPr/>
        </p:nvCxnSpPr>
        <p:spPr>
          <a:xfrm flipH="1" rot="16200000">
            <a:off x="1242360" y="3153960"/>
            <a:ext cx="1879920" cy="1323360"/>
          </a:xfrm>
          <a:prstGeom prst="bentConnector3">
            <a:avLst>
              <a:gd name="adj1" fmla="val 50009"/>
            </a:avLst>
          </a:prstGeom>
          <a:ln w="19050">
            <a:solidFill>
              <a:srgbClr val="4472c4">
                <a:lumMod val="50000"/>
              </a:srgbClr>
            </a:solidFill>
            <a:headEnd len="med" type="diamond" w="med"/>
            <a:tailEnd len="lg" type="arrow" w="lg"/>
          </a:ln>
        </p:spPr>
      </p:cxnSp>
      <p:cxnSp>
        <p:nvCxnSpPr>
          <p:cNvPr id="106" name="Прямая со стрелкой 27"/>
          <p:cNvCxnSpPr/>
          <p:nvPr/>
        </p:nvCxnSpPr>
        <p:spPr>
          <a:xfrm>
            <a:off x="2346480" y="2660040"/>
            <a:ext cx="504360" cy="360"/>
          </a:xfrm>
          <a:prstGeom prst="straightConnector1">
            <a:avLst/>
          </a:prstGeom>
          <a:ln w="28575">
            <a:solidFill>
              <a:srgbClr val="4472c4"/>
            </a:solidFill>
            <a:tailEnd len="med" type="arrow" w="med"/>
          </a:ln>
        </p:spPr>
      </p:cxnSp>
      <p:cxnSp>
        <p:nvCxnSpPr>
          <p:cNvPr id="107" name="Соединитель: изогнутый 29"/>
          <p:cNvCxnSpPr/>
          <p:nvPr/>
        </p:nvCxnSpPr>
        <p:spPr>
          <a:xfrm>
            <a:off x="5054760" y="3114000"/>
            <a:ext cx="2509560" cy="1078920"/>
          </a:xfrm>
          <a:prstGeom prst="curvedConnector3">
            <a:avLst>
              <a:gd name="adj1" fmla="val 50000"/>
            </a:avLst>
          </a:prstGeom>
          <a:ln w="19050">
            <a:solidFill>
              <a:srgbClr val="ffffff">
                <a:lumMod val="75000"/>
              </a:srgbClr>
            </a:solidFill>
            <a:tailEnd len="lg" type="triangle" w="lg"/>
          </a:ln>
        </p:spPr>
      </p:cxnSp>
      <p:cxnSp>
        <p:nvCxnSpPr>
          <p:cNvPr id="108" name="Соединитель: изогнутый 32"/>
          <p:cNvCxnSpPr/>
          <p:nvPr/>
        </p:nvCxnSpPr>
        <p:spPr>
          <a:xfrm>
            <a:off x="2575440" y="1947960"/>
            <a:ext cx="6948000" cy="712440"/>
          </a:xfrm>
          <a:prstGeom prst="curvedConnector3">
            <a:avLst>
              <a:gd name="adj1" fmla="val 50002"/>
            </a:avLst>
          </a:prstGeom>
          <a:ln w="19050">
            <a:solidFill>
              <a:srgbClr val="ffffff">
                <a:lumMod val="75000"/>
              </a:srgbClr>
            </a:solidFill>
            <a:tailEnd len="med" type="arrow" w="lg"/>
          </a:ln>
        </p:spPr>
      </p:cxnSp>
      <p:cxnSp>
        <p:nvCxnSpPr>
          <p:cNvPr id="109" name="Прямая со стрелкой 22"/>
          <p:cNvCxnSpPr/>
          <p:nvPr/>
        </p:nvCxnSpPr>
        <p:spPr>
          <a:xfrm>
            <a:off x="9236880" y="4107960"/>
            <a:ext cx="2289240" cy="360"/>
          </a:xfrm>
          <a:prstGeom prst="straightConnector1">
            <a:avLst/>
          </a:prstGeom>
          <a:ln w="28575">
            <a:solidFill>
              <a:srgbClr val="4472c4"/>
            </a:solidFill>
            <a:tailEnd len="med" type="arrow" w="med"/>
          </a:ln>
        </p:spPr>
      </p:cxnSp>
      <p:cxnSp>
        <p:nvCxnSpPr>
          <p:cNvPr id="110" name="Прямая со стрелкой 26"/>
          <p:cNvCxnSpPr/>
          <p:nvPr/>
        </p:nvCxnSpPr>
        <p:spPr>
          <a:xfrm>
            <a:off x="11259360" y="3524760"/>
            <a:ext cx="331560" cy="23760"/>
          </a:xfrm>
          <a:prstGeom prst="straightConnector1">
            <a:avLst/>
          </a:prstGeom>
          <a:ln w="28575">
            <a:solidFill>
              <a:srgbClr val="4472c4"/>
            </a:solidFill>
            <a:tailEnd len="med" type="arrow" w="med"/>
          </a:ln>
        </p:spPr>
      </p:cxnSp>
      <p:cxnSp>
        <p:nvCxnSpPr>
          <p:cNvPr id="111" name="Прямая со стрелкой 28"/>
          <p:cNvCxnSpPr/>
          <p:nvPr/>
        </p:nvCxnSpPr>
        <p:spPr>
          <a:xfrm flipV="1">
            <a:off x="5172120" y="4918680"/>
            <a:ext cx="6354000" cy="35280"/>
          </a:xfrm>
          <a:prstGeom prst="straightConnector1">
            <a:avLst/>
          </a:prstGeom>
          <a:ln w="28575">
            <a:solidFill>
              <a:srgbClr val="4472c4"/>
            </a:solidFill>
            <a:tailEnd len="med" type="arrow" w="med"/>
          </a:ln>
        </p:spPr>
      </p:cxnSp>
      <p:cxnSp>
        <p:nvCxnSpPr>
          <p:cNvPr id="112" name="Соединитель: изогнутый 31"/>
          <p:cNvCxnSpPr/>
          <p:nvPr/>
        </p:nvCxnSpPr>
        <p:spPr>
          <a:xfrm flipV="1">
            <a:off x="5054760" y="2061000"/>
            <a:ext cx="6419880" cy="1053360"/>
          </a:xfrm>
          <a:prstGeom prst="curvedConnector3">
            <a:avLst>
              <a:gd name="adj1" fmla="val 50000"/>
            </a:avLst>
          </a:prstGeom>
          <a:ln w="19050">
            <a:solidFill>
              <a:srgbClr val="ffffff">
                <a:lumMod val="75000"/>
              </a:srgbClr>
            </a:solidFill>
            <a:tailEnd len="lg" type="triangle" w="lg"/>
          </a:ln>
        </p:spPr>
      </p:cxnSp>
      <p:cxnSp>
        <p:nvCxnSpPr>
          <p:cNvPr id="113" name="Соединитель: изогнутый 36"/>
          <p:cNvCxnSpPr/>
          <p:nvPr/>
        </p:nvCxnSpPr>
        <p:spPr>
          <a:xfrm flipV="1">
            <a:off x="2567880" y="1810440"/>
            <a:ext cx="8899560" cy="137880"/>
          </a:xfrm>
          <a:prstGeom prst="curvedConnector3">
            <a:avLst>
              <a:gd name="adj1" fmla="val 50000"/>
            </a:avLst>
          </a:prstGeom>
          <a:ln w="19050">
            <a:solidFill>
              <a:srgbClr val="ffffff">
                <a:lumMod val="75000"/>
              </a:srgbClr>
            </a:solidFill>
            <a:tailEnd len="med" type="arrow" w="lg"/>
          </a:ln>
        </p:spPr>
      </p:cxnSp>
      <p:cxnSp>
        <p:nvCxnSpPr>
          <p:cNvPr id="114" name="Соединитель: изогнутый 6"/>
          <p:cNvCxnSpPr/>
          <p:nvPr/>
        </p:nvCxnSpPr>
        <p:spPr>
          <a:xfrm>
            <a:off x="2525040" y="2243880"/>
            <a:ext cx="2959560" cy="870480"/>
          </a:xfrm>
          <a:prstGeom prst="curvedConnector3">
            <a:avLst>
              <a:gd name="adj1" fmla="val 50000"/>
            </a:avLst>
          </a:prstGeom>
          <a:ln w="19050">
            <a:solidFill>
              <a:srgbClr val="ffffff">
                <a:lumMod val="75000"/>
              </a:srgbClr>
            </a:solidFill>
            <a:tailEnd len="med" type="arrow" w="lg"/>
          </a:ln>
        </p:spPr>
      </p:cxnSp>
      <p:sp>
        <p:nvSpPr>
          <p:cNvPr id="115" name="Скругленный прямоугольник 51"/>
          <p:cNvSpPr/>
          <p:nvPr/>
        </p:nvSpPr>
        <p:spPr>
          <a:xfrm>
            <a:off x="2868840" y="2334240"/>
            <a:ext cx="2244240" cy="1266480"/>
          </a:xfrm>
          <a:prstGeom prst="roundRect">
            <a:avLst>
              <a:gd name="adj" fmla="val 16667"/>
            </a:avLst>
          </a:prstGeom>
          <a:solidFill>
            <a:schemeClr val="accent5">
              <a:lumMod val="40000"/>
              <a:lumOff val="60000"/>
            </a:schemeClr>
          </a:solidFill>
          <a:ln w="0">
            <a:noFill/>
          </a:ln>
        </p:spPr>
        <p:style>
          <a:lnRef idx="0"/>
          <a:fillRef idx="0"/>
          <a:effectRef idx="0"/>
          <a:fontRef idx="minor"/>
        </p:style>
        <p:txBody>
          <a:bodyPr anchor="ctr" anchorCtr="1">
            <a:noAutofit/>
          </a:bodyPr>
          <a:p>
            <a:pPr defTabSz="457200">
              <a:lnSpc>
                <a:spcPct val="100000"/>
              </a:lnSpc>
              <a:tabLst>
                <a:tab algn="l" pos="0"/>
              </a:tabLst>
            </a:pPr>
            <a:r>
              <a:rPr b="0" lang="ru-RU" sz="1800" strike="noStrike" u="none">
                <a:solidFill>
                  <a:srgbClr val="404040"/>
                </a:solidFill>
                <a:uFillTx/>
                <a:latin typeface="Roboto"/>
                <a:ea typeface="Roboto"/>
              </a:rPr>
              <a:t>Термодинами-ческий  расчет  </a:t>
            </a:r>
            <a:br>
              <a:rPr sz="1800"/>
            </a:br>
            <a:r>
              <a:rPr b="0" lang="ru-RU" sz="1800" strike="noStrike" u="none">
                <a:solidFill>
                  <a:srgbClr val="404040"/>
                </a:solidFill>
                <a:uFillTx/>
                <a:latin typeface="Roboto"/>
                <a:ea typeface="Roboto"/>
              </a:rPr>
              <a:t>двигателя</a:t>
            </a:r>
            <a:endParaRPr b="0" lang="ru-RU" sz="1800" strike="noStrike" u="none">
              <a:solidFill>
                <a:srgbClr val="000000"/>
              </a:solidFill>
              <a:uFillTx/>
              <a:latin typeface="Arial"/>
            </a:endParaRPr>
          </a:p>
        </p:txBody>
      </p:sp>
      <p:sp>
        <p:nvSpPr>
          <p:cNvPr id="116" name="Скругленный прямоугольник 51"/>
          <p:cNvSpPr/>
          <p:nvPr/>
        </p:nvSpPr>
        <p:spPr>
          <a:xfrm>
            <a:off x="759600" y="1571040"/>
            <a:ext cx="1668240" cy="1282320"/>
          </a:xfrm>
          <a:prstGeom prst="roundRect">
            <a:avLst>
              <a:gd name="adj" fmla="val 11614"/>
            </a:avLst>
          </a:prstGeom>
          <a:solidFill>
            <a:schemeClr val="accent5">
              <a:lumMod val="75000"/>
            </a:schemeClr>
          </a:solidFill>
          <a:ln>
            <a:solidFill>
              <a:srgbClr val="3d71a1"/>
            </a:solidFill>
          </a:ln>
        </p:spPr>
        <p:style>
          <a:lnRef idx="1">
            <a:schemeClr val="accent4"/>
          </a:lnRef>
          <a:fillRef idx="3">
            <a:schemeClr val="accent4"/>
          </a:fillRef>
          <a:effectRef idx="2">
            <a:schemeClr val="accent4"/>
          </a:effectRef>
          <a:fontRef idx="minor"/>
        </p:style>
        <p:txBody>
          <a:bodyPr anchor="ctr" anchorCtr="1">
            <a:noAutofit/>
          </a:bodyPr>
          <a:p>
            <a:pPr algn="ctr" defTabSz="914400">
              <a:lnSpc>
                <a:spcPct val="100000"/>
              </a:lnSpc>
              <a:tabLst>
                <a:tab algn="l" pos="0"/>
              </a:tabLst>
            </a:pPr>
            <a:r>
              <a:rPr b="0" lang="en-US" sz="1800" strike="noStrike" u="none">
                <a:solidFill>
                  <a:srgbClr val="ffffff"/>
                </a:solidFill>
                <a:uFillTx/>
                <a:latin typeface="Roboto"/>
                <a:ea typeface="Roboto"/>
              </a:rPr>
              <a:t>CAD</a:t>
            </a:r>
            <a:r>
              <a:rPr b="0" lang="ru-RU" sz="1800" strike="noStrike" u="none">
                <a:solidFill>
                  <a:srgbClr val="ffffff"/>
                </a:solidFill>
                <a:uFillTx/>
                <a:latin typeface="Roboto"/>
                <a:ea typeface="Roboto"/>
              </a:rPr>
              <a:t>. </a:t>
            </a:r>
            <a:br>
              <a:rPr sz="1800"/>
            </a:br>
            <a:r>
              <a:rPr b="0" lang="ru-RU" sz="1800" strike="noStrike" u="none">
                <a:solidFill>
                  <a:srgbClr val="ffffff"/>
                </a:solidFill>
                <a:uFillTx/>
                <a:latin typeface="Roboto"/>
                <a:ea typeface="Roboto"/>
              </a:rPr>
              <a:t>Геометрия БПЛА </a:t>
            </a:r>
            <a:endParaRPr b="0" lang="ru-RU" sz="1800" strike="noStrike" u="none">
              <a:solidFill>
                <a:srgbClr val="ffffff"/>
              </a:solidFill>
              <a:uFillTx/>
              <a:latin typeface="Arial"/>
            </a:endParaRPr>
          </a:p>
        </p:txBody>
      </p:sp>
      <p:sp>
        <p:nvSpPr>
          <p:cNvPr id="117" name="Скругленный прямоугольник 57"/>
          <p:cNvSpPr/>
          <p:nvPr/>
        </p:nvSpPr>
        <p:spPr>
          <a:xfrm>
            <a:off x="7559640" y="3281760"/>
            <a:ext cx="1765800" cy="1134000"/>
          </a:xfrm>
          <a:prstGeom prst="roundRect">
            <a:avLst>
              <a:gd name="adj" fmla="val 5480"/>
            </a:avLst>
          </a:prstGeom>
          <a:solidFill>
            <a:srgbClr val="dddddd"/>
          </a:solidFill>
          <a:ln w="0">
            <a:noFill/>
          </a:ln>
        </p:spPr>
        <p:style>
          <a:lnRef idx="0"/>
          <a:fillRef idx="0"/>
          <a:effectRef idx="0"/>
          <a:fontRef idx="minor"/>
        </p:style>
        <p:txBody>
          <a:bodyPr anchor="ctr">
            <a:noAutofit/>
          </a:bodyPr>
          <a:p>
            <a:pPr algn="ctr" defTabSz="914400">
              <a:lnSpc>
                <a:spcPct val="100000"/>
              </a:lnSpc>
              <a:tabLst>
                <a:tab algn="l" pos="0"/>
              </a:tabLst>
            </a:pPr>
            <a:r>
              <a:rPr b="0" lang="ru-RU" sz="1800" strike="noStrike" u="none">
                <a:solidFill>
                  <a:srgbClr val="000000"/>
                </a:solidFill>
                <a:uFillTx/>
                <a:latin typeface="Roboto"/>
                <a:ea typeface="Roboto"/>
              </a:rPr>
              <a:t>Баллистика</a:t>
            </a:r>
            <a:endParaRPr b="0" lang="ru-RU" sz="1800" strike="noStrike" u="none">
              <a:solidFill>
                <a:srgbClr val="000000"/>
              </a:solidFill>
              <a:uFillTx/>
              <a:latin typeface="Arial"/>
            </a:endParaRPr>
          </a:p>
        </p:txBody>
      </p:sp>
      <p:sp>
        <p:nvSpPr>
          <p:cNvPr id="118" name="Скругленный прямоугольник 52"/>
          <p:cNvSpPr/>
          <p:nvPr/>
        </p:nvSpPr>
        <p:spPr>
          <a:xfrm>
            <a:off x="2792880" y="4162680"/>
            <a:ext cx="2589480" cy="1114560"/>
          </a:xfrm>
          <a:prstGeom prst="roundRect">
            <a:avLst>
              <a:gd name="adj" fmla="val 9404"/>
            </a:avLst>
          </a:prstGeom>
          <a:solidFill>
            <a:schemeClr val="accent5">
              <a:lumMod val="40000"/>
              <a:lumOff val="60000"/>
            </a:schemeClr>
          </a:solidFill>
          <a:ln w="0">
            <a:noFill/>
          </a:ln>
        </p:spPr>
        <p:style>
          <a:lnRef idx="0"/>
          <a:fillRef idx="0"/>
          <a:effectRef idx="0"/>
          <a:fontRef idx="minor"/>
        </p:style>
        <p:txBody>
          <a:bodyPr anchor="ctr">
            <a:noAutofit/>
          </a:bodyPr>
          <a:p>
            <a:pPr algn="ctr" defTabSz="914400">
              <a:lnSpc>
                <a:spcPct val="100000"/>
              </a:lnSpc>
              <a:tabLst>
                <a:tab algn="l" pos="0"/>
              </a:tabLst>
            </a:pPr>
            <a:r>
              <a:rPr b="0" lang="en-US" sz="1800" strike="noStrike" u="none">
                <a:solidFill>
                  <a:srgbClr val="000000"/>
                </a:solidFill>
                <a:uFillTx/>
                <a:latin typeface="Roboto"/>
                <a:ea typeface="Roboto"/>
              </a:rPr>
              <a:t>CFD - </a:t>
            </a:r>
            <a:r>
              <a:rPr b="0" lang="ru-RU" sz="1800" strike="noStrike" u="none">
                <a:solidFill>
                  <a:srgbClr val="000000"/>
                </a:solidFill>
                <a:uFillTx/>
                <a:latin typeface="Roboto"/>
                <a:ea typeface="Roboto"/>
              </a:rPr>
              <a:t>Аэродинамический расчет  БПЛА</a:t>
            </a:r>
            <a:endParaRPr b="0" lang="ru-RU" sz="1800" strike="noStrike" u="none">
              <a:solidFill>
                <a:srgbClr val="000000"/>
              </a:solidFill>
              <a:uFillTx/>
              <a:latin typeface="Arial"/>
            </a:endParaRPr>
          </a:p>
        </p:txBody>
      </p:sp>
      <p:sp>
        <p:nvSpPr>
          <p:cNvPr id="119" name="Скругленный прямоугольник 33"/>
          <p:cNvSpPr/>
          <p:nvPr/>
        </p:nvSpPr>
        <p:spPr>
          <a:xfrm>
            <a:off x="9527400" y="2503800"/>
            <a:ext cx="1897560" cy="1159200"/>
          </a:xfrm>
          <a:prstGeom prst="roundRect">
            <a:avLst>
              <a:gd name="adj" fmla="val 13366"/>
            </a:avLst>
          </a:prstGeom>
          <a:solidFill>
            <a:srgbClr val="dddddd"/>
          </a:solidFill>
          <a:ln w="0">
            <a:noFill/>
          </a:ln>
        </p:spPr>
        <p:style>
          <a:lnRef idx="0"/>
          <a:fillRef idx="0"/>
          <a:effectRef idx="0"/>
          <a:fontRef idx="minor"/>
        </p:style>
        <p:txBody>
          <a:bodyPr anchor="ctr">
            <a:noAutofit/>
          </a:bodyPr>
          <a:p>
            <a:pPr algn="ctr" defTabSz="914400">
              <a:lnSpc>
                <a:spcPct val="100000"/>
              </a:lnSpc>
              <a:tabLst>
                <a:tab algn="l" pos="0"/>
              </a:tabLst>
            </a:pPr>
            <a:r>
              <a:rPr b="0" lang="ru-RU" sz="1800" strike="noStrike" u="none">
                <a:solidFill>
                  <a:srgbClr val="000000"/>
                </a:solidFill>
                <a:uFillTx/>
                <a:latin typeface="Roboto"/>
                <a:ea typeface="Roboto"/>
              </a:rPr>
              <a:t>Прочностной расчет</a:t>
            </a:r>
            <a:endParaRPr b="0" lang="ru-RU" sz="1800" strike="noStrike" u="none">
              <a:solidFill>
                <a:srgbClr val="000000"/>
              </a:solidFill>
              <a:uFillTx/>
              <a:latin typeface="Arial"/>
            </a:endParaRPr>
          </a:p>
        </p:txBody>
      </p:sp>
      <p:sp>
        <p:nvSpPr>
          <p:cNvPr id="120" name="Скругленный прямоугольник 57"/>
          <p:cNvSpPr/>
          <p:nvPr/>
        </p:nvSpPr>
        <p:spPr>
          <a:xfrm>
            <a:off x="5489280" y="2433960"/>
            <a:ext cx="1570320" cy="1164600"/>
          </a:xfrm>
          <a:prstGeom prst="roundRect">
            <a:avLst>
              <a:gd name="adj" fmla="val 5480"/>
            </a:avLst>
          </a:prstGeom>
          <a:solidFill>
            <a:srgbClr val="dddddd"/>
          </a:solidFill>
          <a:ln w="0">
            <a:noFill/>
          </a:ln>
        </p:spPr>
        <p:style>
          <a:lnRef idx="0"/>
          <a:fillRef idx="0"/>
          <a:effectRef idx="0"/>
          <a:fontRef idx="minor"/>
        </p:style>
        <p:txBody>
          <a:bodyPr anchor="ctr">
            <a:noAutofit/>
          </a:bodyPr>
          <a:p>
            <a:pPr algn="ctr" defTabSz="914400">
              <a:lnSpc>
                <a:spcPct val="100000"/>
              </a:lnSpc>
              <a:tabLst>
                <a:tab algn="l" pos="0"/>
              </a:tabLst>
            </a:pPr>
            <a:r>
              <a:rPr b="0" lang="ru-RU" sz="1800" strike="noStrike" u="none">
                <a:solidFill>
                  <a:srgbClr val="000000"/>
                </a:solidFill>
                <a:uFillTx/>
                <a:latin typeface="Roboto"/>
                <a:ea typeface="Roboto"/>
              </a:rPr>
              <a:t>Массовый расчет. ИМХ</a:t>
            </a:r>
            <a:endParaRPr b="0" lang="ru-RU" sz="1800" strike="noStrike" u="none">
              <a:solidFill>
                <a:srgbClr val="000000"/>
              </a:solidFill>
              <a:uFillTx/>
              <a:latin typeface="Arial"/>
            </a:endParaRPr>
          </a:p>
        </p:txBody>
      </p:sp>
      <p:sp>
        <p:nvSpPr>
          <p:cNvPr id="121" name="Заголовок 1"/>
          <p:cNvSpPr/>
          <p:nvPr/>
        </p:nvSpPr>
        <p:spPr>
          <a:xfrm>
            <a:off x="4763520" y="119160"/>
            <a:ext cx="7358400" cy="611640"/>
          </a:xfrm>
          <a:prstGeom prst="rect">
            <a:avLst/>
          </a:prstGeom>
          <a:noFill/>
          <a:ln w="0">
            <a:noFill/>
          </a:ln>
        </p:spPr>
        <p:style>
          <a:lnRef idx="0"/>
          <a:fillRef idx="0"/>
          <a:effectRef idx="0"/>
          <a:fontRef idx="minor"/>
        </p:style>
        <p:txBody>
          <a:bodyPr anchor="ctr">
            <a:normAutofit/>
          </a:bodyPr>
          <a:p>
            <a:pPr algn="r" defTabSz="914400">
              <a:lnSpc>
                <a:spcPct val="90000"/>
              </a:lnSpc>
            </a:pPr>
            <a:r>
              <a:rPr b="0" lang="ru-RU" sz="2800" strike="noStrike" u="none">
                <a:solidFill>
                  <a:srgbClr val="0070c0"/>
                </a:solidFill>
                <a:uFillTx/>
                <a:latin typeface="Calibri Light"/>
              </a:rPr>
              <a:t>БПЛА. Цифровая нить</a:t>
            </a:r>
            <a:endParaRPr b="0" lang="ru-RU" sz="2800" strike="noStrike" u="none">
              <a:solidFill>
                <a:srgbClr val="000000"/>
              </a:solidFill>
              <a:uFillTx/>
              <a:latin typeface="Arial"/>
            </a:endParaRPr>
          </a:p>
        </p:txBody>
      </p:sp>
    </p:spTree>
  </p:cSld>
  <p:transition spd="slow" advTm="10000">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Прямоугольник 6"/>
          <p:cNvSpPr/>
          <p:nvPr/>
        </p:nvSpPr>
        <p:spPr>
          <a:xfrm>
            <a:off x="341640" y="1861920"/>
            <a:ext cx="3233160" cy="2611800"/>
          </a:xfrm>
          <a:prstGeom prst="rect">
            <a:avLst/>
          </a:prstGeom>
          <a:solidFill>
            <a:schemeClr val="accent5">
              <a:lumMod val="20000"/>
              <a:lumOff val="80000"/>
            </a:schemeClr>
          </a:solidFill>
          <a:ln>
            <a:solidFill>
              <a:srgbClr val="5b9bd5"/>
            </a:solidFill>
          </a:ln>
        </p:spPr>
        <p:style>
          <a:lnRef idx="1">
            <a:schemeClr val="accent5"/>
          </a:lnRef>
          <a:fillRef idx="2">
            <a:schemeClr val="accent5"/>
          </a:fillRef>
          <a:effectRef idx="1">
            <a:schemeClr val="accent5"/>
          </a:effectRef>
          <a:fontRef idx="minor"/>
        </p:style>
        <p:txBody>
          <a:bodyPr lIns="90000" rIns="90000" tIns="45000" bIns="45000" anchor="t">
            <a:noAutofit/>
          </a:bodyPr>
          <a:p>
            <a:pPr defTabSz="914400">
              <a:lnSpc>
                <a:spcPct val="100000"/>
              </a:lnSpc>
            </a:pPr>
            <a:r>
              <a:rPr b="0" lang="en-US" sz="1800" strike="noStrike" u="none">
                <a:solidFill>
                  <a:schemeClr val="dk1"/>
                </a:solidFill>
                <a:uFillTx/>
                <a:latin typeface="Calibri"/>
              </a:rPr>
              <a:t>       </a:t>
            </a:r>
            <a:r>
              <a:rPr b="0" lang="en-US" sz="1800" strike="noStrike" u="none">
                <a:solidFill>
                  <a:schemeClr val="dk1"/>
                </a:solidFill>
                <a:uFillTx/>
                <a:latin typeface="Calibri"/>
              </a:rPr>
              <a:t>Windows 7/8/10 </a:t>
            </a:r>
            <a:endParaRPr b="0" lang="ru-RU" sz="1800" strike="noStrike" u="none">
              <a:solidFill>
                <a:srgbClr val="000000"/>
              </a:solidFill>
              <a:uFillTx/>
              <a:latin typeface="Arial"/>
            </a:endParaRPr>
          </a:p>
        </p:txBody>
      </p:sp>
      <p:pic>
        <p:nvPicPr>
          <p:cNvPr id="123" name="Рисунок 1" descr=""/>
          <p:cNvPicPr/>
          <p:nvPr/>
        </p:nvPicPr>
        <p:blipFill>
          <a:blip r:embed="rId1"/>
          <a:stretch/>
        </p:blipFill>
        <p:spPr>
          <a:xfrm>
            <a:off x="8842680" y="1536120"/>
            <a:ext cx="2463480" cy="1749600"/>
          </a:xfrm>
          <a:prstGeom prst="rect">
            <a:avLst/>
          </a:prstGeom>
          <a:noFill/>
          <a:ln w="0">
            <a:noFill/>
          </a:ln>
        </p:spPr>
      </p:pic>
      <p:cxnSp>
        <p:nvCxnSpPr>
          <p:cNvPr id="124" name="Прямая соединительная линия 45"/>
          <p:cNvCxnSpPr/>
          <p:nvPr/>
        </p:nvCxnSpPr>
        <p:spPr>
          <a:xfrm>
            <a:off x="4568760" y="3194640"/>
            <a:ext cx="15480" cy="2228040"/>
          </a:xfrm>
          <a:prstGeom prst="straightConnector1">
            <a:avLst/>
          </a:prstGeom>
          <a:ln w="12700">
            <a:solidFill>
              <a:srgbClr val="0d0d0d"/>
            </a:solidFill>
            <a:round/>
          </a:ln>
        </p:spPr>
      </p:cxnSp>
      <p:sp>
        <p:nvSpPr>
          <p:cNvPr id="125" name="TextBox 44"/>
          <p:cNvSpPr/>
          <p:nvPr/>
        </p:nvSpPr>
        <p:spPr>
          <a:xfrm>
            <a:off x="3413880" y="2788920"/>
            <a:ext cx="499680" cy="3031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400" strike="noStrike" u="none">
                <a:solidFill>
                  <a:srgbClr val="21222b"/>
                </a:solidFill>
                <a:uFillTx/>
                <a:latin typeface="Arial"/>
              </a:rPr>
              <a:t>X</a:t>
            </a:r>
            <a:endParaRPr b="0" lang="ru-RU" sz="1400" strike="noStrike" u="none">
              <a:solidFill>
                <a:srgbClr val="000000"/>
              </a:solidFill>
              <a:uFillTx/>
              <a:latin typeface="Arial"/>
            </a:endParaRPr>
          </a:p>
        </p:txBody>
      </p:sp>
      <p:cxnSp>
        <p:nvCxnSpPr>
          <p:cNvPr id="126" name="Прямая со стрелкой 46"/>
          <p:cNvCxnSpPr/>
          <p:nvPr/>
        </p:nvCxnSpPr>
        <p:spPr>
          <a:xfrm>
            <a:off x="2993040" y="5308920"/>
            <a:ext cx="433800" cy="360"/>
          </a:xfrm>
          <a:prstGeom prst="straightConnector1">
            <a:avLst/>
          </a:prstGeom>
          <a:ln w="25400">
            <a:solidFill>
              <a:srgbClr val="53548a"/>
            </a:solidFill>
            <a:round/>
            <a:tailEnd len="med" type="arrow" w="med"/>
          </a:ln>
        </p:spPr>
      </p:cxnSp>
      <p:cxnSp>
        <p:nvCxnSpPr>
          <p:cNvPr id="127" name="Прямая со стрелкой 46"/>
          <p:cNvCxnSpPr/>
          <p:nvPr/>
        </p:nvCxnSpPr>
        <p:spPr>
          <a:xfrm flipH="1">
            <a:off x="2993040" y="5526360"/>
            <a:ext cx="432360" cy="360"/>
          </a:xfrm>
          <a:prstGeom prst="straightConnector1">
            <a:avLst/>
          </a:prstGeom>
          <a:ln w="25400">
            <a:solidFill>
              <a:srgbClr val="c4652d"/>
            </a:solidFill>
            <a:round/>
            <a:tailEnd len="med" type="arrow" w="med"/>
          </a:ln>
        </p:spPr>
      </p:cxnSp>
      <p:pic>
        <p:nvPicPr>
          <p:cNvPr id="128" name="Picture 38" descr="XP icon my computer"/>
          <p:cNvPicPr/>
          <p:nvPr/>
        </p:nvPicPr>
        <p:blipFill>
          <a:blip r:embed="rId2"/>
          <a:stretch/>
        </p:blipFill>
        <p:spPr>
          <a:xfrm>
            <a:off x="1267560" y="2320920"/>
            <a:ext cx="1581480" cy="1583640"/>
          </a:xfrm>
          <a:prstGeom prst="rect">
            <a:avLst/>
          </a:prstGeom>
          <a:noFill/>
          <a:ln w="0">
            <a:noFill/>
          </a:ln>
          <a:effectLst>
            <a:outerShdw algn="tl" blurRad="190440" rotWithShape="0">
              <a:srgbClr val="000000">
                <a:alpha val="70000"/>
              </a:srgbClr>
            </a:outerShdw>
          </a:effectLst>
        </p:spPr>
      </p:pic>
      <p:pic>
        <p:nvPicPr>
          <p:cNvPr id="129" name="Picture 4" descr=""/>
          <p:cNvPicPr/>
          <p:nvPr/>
        </p:nvPicPr>
        <p:blipFill>
          <a:blip r:embed="rId3"/>
          <a:stretch/>
        </p:blipFill>
        <p:spPr>
          <a:xfrm>
            <a:off x="6546600" y="4982760"/>
            <a:ext cx="1751040" cy="1753560"/>
          </a:xfrm>
          <a:prstGeom prst="rect">
            <a:avLst/>
          </a:prstGeom>
          <a:noFill/>
          <a:ln w="0">
            <a:noFill/>
          </a:ln>
        </p:spPr>
      </p:pic>
      <p:pic>
        <p:nvPicPr>
          <p:cNvPr id="130" name="Picture 4" descr=""/>
          <p:cNvPicPr/>
          <p:nvPr/>
        </p:nvPicPr>
        <p:blipFill>
          <a:blip r:embed="rId4"/>
          <a:stretch/>
        </p:blipFill>
        <p:spPr>
          <a:xfrm>
            <a:off x="8908560" y="4982760"/>
            <a:ext cx="1689840" cy="1692360"/>
          </a:xfrm>
          <a:prstGeom prst="rect">
            <a:avLst/>
          </a:prstGeom>
          <a:noFill/>
          <a:ln w="0">
            <a:noFill/>
          </a:ln>
        </p:spPr>
      </p:pic>
      <p:cxnSp>
        <p:nvCxnSpPr>
          <p:cNvPr id="131" name="Прямая соединительная линия 55"/>
          <p:cNvCxnSpPr/>
          <p:nvPr/>
        </p:nvCxnSpPr>
        <p:spPr>
          <a:xfrm>
            <a:off x="5767200" y="4911120"/>
            <a:ext cx="4394520" cy="11520"/>
          </a:xfrm>
          <a:prstGeom prst="straightConnector1">
            <a:avLst/>
          </a:prstGeom>
          <a:ln w="9525">
            <a:solidFill>
              <a:srgbClr val="373864"/>
            </a:solidFill>
            <a:round/>
          </a:ln>
        </p:spPr>
      </p:cxnSp>
      <p:cxnSp>
        <p:nvCxnSpPr>
          <p:cNvPr id="132" name="Прямая соединительная линия 57"/>
          <p:cNvCxnSpPr/>
          <p:nvPr/>
        </p:nvCxnSpPr>
        <p:spPr>
          <a:xfrm flipV="1">
            <a:off x="7680240" y="4911120"/>
            <a:ext cx="360" cy="288000"/>
          </a:xfrm>
          <a:prstGeom prst="straightConnector1">
            <a:avLst/>
          </a:prstGeom>
          <a:ln w="9525">
            <a:solidFill>
              <a:srgbClr val="373864"/>
            </a:solidFill>
            <a:round/>
          </a:ln>
        </p:spPr>
      </p:cxnSp>
      <p:cxnSp>
        <p:nvCxnSpPr>
          <p:cNvPr id="133" name="Прямая соединительная линия 62"/>
          <p:cNvCxnSpPr/>
          <p:nvPr/>
        </p:nvCxnSpPr>
        <p:spPr>
          <a:xfrm flipH="1" flipV="1">
            <a:off x="10135440" y="2896920"/>
            <a:ext cx="34200" cy="2302200"/>
          </a:xfrm>
          <a:prstGeom prst="straightConnector1">
            <a:avLst/>
          </a:prstGeom>
          <a:ln w="9525">
            <a:solidFill>
              <a:srgbClr val="373864"/>
            </a:solidFill>
            <a:round/>
          </a:ln>
        </p:spPr>
      </p:cxnSp>
      <p:pic>
        <p:nvPicPr>
          <p:cNvPr id="134" name="Picture 38" descr="XP icon my computer"/>
          <p:cNvPicPr/>
          <p:nvPr/>
        </p:nvPicPr>
        <p:blipFill>
          <a:blip r:embed="rId5"/>
          <a:stretch/>
        </p:blipFill>
        <p:spPr>
          <a:xfrm>
            <a:off x="1174320" y="4934520"/>
            <a:ext cx="1494720" cy="1492560"/>
          </a:xfrm>
          <a:prstGeom prst="rect">
            <a:avLst/>
          </a:prstGeom>
          <a:noFill/>
          <a:ln w="0">
            <a:noFill/>
          </a:ln>
          <a:effectLst>
            <a:outerShdw algn="tl" blurRad="190440" rotWithShape="0">
              <a:srgbClr val="000000">
                <a:alpha val="70000"/>
              </a:srgbClr>
            </a:outerShdw>
          </a:effectLst>
        </p:spPr>
      </p:pic>
      <p:pic>
        <p:nvPicPr>
          <p:cNvPr id="135" name="Picture 2" descr=""/>
          <p:cNvPicPr/>
          <p:nvPr/>
        </p:nvPicPr>
        <p:blipFill>
          <a:blip r:embed="rId6"/>
          <a:stretch/>
        </p:blipFill>
        <p:spPr>
          <a:xfrm>
            <a:off x="1025280" y="3349440"/>
            <a:ext cx="767880" cy="1006920"/>
          </a:xfrm>
          <a:prstGeom prst="rect">
            <a:avLst/>
          </a:prstGeom>
          <a:noFill/>
          <a:ln w="0">
            <a:noFill/>
          </a:ln>
        </p:spPr>
      </p:pic>
      <p:sp>
        <p:nvSpPr>
          <p:cNvPr id="136" name="Блок-схема: процесс 68"/>
          <p:cNvSpPr/>
          <p:nvPr/>
        </p:nvSpPr>
        <p:spPr>
          <a:xfrm>
            <a:off x="10779120" y="1612440"/>
            <a:ext cx="807840" cy="367200"/>
          </a:xfrm>
          <a:prstGeom prst="flowChartProcess">
            <a:avLst/>
          </a:prstGeom>
          <a:gradFill rotWithShape="0">
            <a:gsLst>
              <a:gs pos="0">
                <a:srgbClr val="80b761"/>
              </a:gs>
              <a:gs pos="50000">
                <a:srgbClr val="6fb142"/>
              </a:gs>
              <a:gs pos="100000">
                <a:srgbClr val="61a235"/>
              </a:gs>
            </a:gsLst>
            <a:lin ang="5400000"/>
          </a:gradFill>
          <a:ln>
            <a:solidFill>
              <a:srgbClr val="70ad47"/>
            </a:solidFill>
          </a:ln>
        </p:spPr>
        <p:style>
          <a:lnRef idx="1">
            <a:schemeClr val="accent6"/>
          </a:lnRef>
          <a:fillRef idx="3">
            <a:schemeClr val="accent6"/>
          </a:fillRef>
          <a:effectRef idx="2">
            <a:schemeClr val="accent6"/>
          </a:effectRef>
          <a:fontRef idx="minor"/>
        </p:style>
        <p:txBody>
          <a:bodyPr lIns="90000" rIns="90000" tIns="45000" bIns="45000" anchor="ctr">
            <a:noAutofit/>
          </a:bodyPr>
          <a:p>
            <a:pPr algn="ctr" defTabSz="914400">
              <a:lnSpc>
                <a:spcPct val="100000"/>
              </a:lnSpc>
            </a:pPr>
            <a:r>
              <a:rPr b="1" lang="en-US" sz="1200" strike="noStrike" u="none">
                <a:solidFill>
                  <a:schemeClr val="lt1"/>
                </a:solidFill>
                <a:uFillTx/>
                <a:latin typeface="Calibri"/>
              </a:rPr>
              <a:t>CFD</a:t>
            </a:r>
            <a:endParaRPr b="0" lang="ru-RU" sz="1200" strike="noStrike" u="none">
              <a:solidFill>
                <a:srgbClr val="000000"/>
              </a:solidFill>
              <a:uFillTx/>
              <a:latin typeface="Arial"/>
            </a:endParaRPr>
          </a:p>
        </p:txBody>
      </p:sp>
      <p:cxnSp>
        <p:nvCxnSpPr>
          <p:cNvPr id="137" name="Прямая соединительная линия 72"/>
          <p:cNvCxnSpPr/>
          <p:nvPr/>
        </p:nvCxnSpPr>
        <p:spPr>
          <a:xfrm>
            <a:off x="4568760" y="4922280"/>
            <a:ext cx="621000" cy="360"/>
          </a:xfrm>
          <a:prstGeom prst="straightConnector1">
            <a:avLst/>
          </a:prstGeom>
          <a:ln w="12700">
            <a:solidFill>
              <a:srgbClr val="0d0d0d"/>
            </a:solidFill>
            <a:round/>
          </a:ln>
        </p:spPr>
      </p:cxnSp>
      <p:cxnSp>
        <p:nvCxnSpPr>
          <p:cNvPr id="138" name="Прямая соединительная линия 73"/>
          <p:cNvCxnSpPr/>
          <p:nvPr/>
        </p:nvCxnSpPr>
        <p:spPr>
          <a:xfrm flipV="1">
            <a:off x="2570040" y="3194640"/>
            <a:ext cx="1999080" cy="10080"/>
          </a:xfrm>
          <a:prstGeom prst="straightConnector1">
            <a:avLst/>
          </a:prstGeom>
          <a:ln w="12700">
            <a:solidFill>
              <a:srgbClr val="0d0d0d"/>
            </a:solidFill>
            <a:round/>
          </a:ln>
        </p:spPr>
      </p:cxnSp>
      <p:sp>
        <p:nvSpPr>
          <p:cNvPr id="139" name="TextBox 74"/>
          <p:cNvSpPr/>
          <p:nvPr/>
        </p:nvSpPr>
        <p:spPr>
          <a:xfrm>
            <a:off x="5194440" y="4554360"/>
            <a:ext cx="499680" cy="516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800" strike="noStrike" u="none">
                <a:solidFill>
                  <a:srgbClr val="21222b"/>
                </a:solidFill>
                <a:uFillTx/>
                <a:latin typeface="Arial"/>
              </a:rPr>
              <a:t>…</a:t>
            </a:r>
            <a:endParaRPr b="0" lang="ru-RU" sz="2800" strike="noStrike" u="none">
              <a:solidFill>
                <a:srgbClr val="000000"/>
              </a:solidFill>
              <a:uFillTx/>
              <a:latin typeface="Arial"/>
            </a:endParaRPr>
          </a:p>
        </p:txBody>
      </p:sp>
      <p:cxnSp>
        <p:nvCxnSpPr>
          <p:cNvPr id="140" name="Прямая со стрелкой 46"/>
          <p:cNvCxnSpPr/>
          <p:nvPr/>
        </p:nvCxnSpPr>
        <p:spPr>
          <a:xfrm>
            <a:off x="3429360" y="3115800"/>
            <a:ext cx="433800" cy="360"/>
          </a:xfrm>
          <a:prstGeom prst="straightConnector1">
            <a:avLst/>
          </a:prstGeom>
          <a:ln w="25400">
            <a:solidFill>
              <a:srgbClr val="53548a"/>
            </a:solidFill>
            <a:round/>
            <a:tailEnd len="med" type="arrow" w="med"/>
          </a:ln>
        </p:spPr>
      </p:cxnSp>
      <p:cxnSp>
        <p:nvCxnSpPr>
          <p:cNvPr id="141" name="Прямая со стрелкой 46"/>
          <p:cNvCxnSpPr/>
          <p:nvPr/>
        </p:nvCxnSpPr>
        <p:spPr>
          <a:xfrm flipH="1">
            <a:off x="3413520" y="3301560"/>
            <a:ext cx="432360" cy="360"/>
          </a:xfrm>
          <a:prstGeom prst="straightConnector1">
            <a:avLst/>
          </a:prstGeom>
          <a:ln w="25400">
            <a:solidFill>
              <a:srgbClr val="c4652d"/>
            </a:solidFill>
            <a:round/>
            <a:tailEnd len="med" type="arrow" w="med"/>
          </a:ln>
        </p:spPr>
      </p:cxnSp>
      <p:sp>
        <p:nvSpPr>
          <p:cNvPr id="142" name="TextBox 44"/>
          <p:cNvSpPr/>
          <p:nvPr/>
        </p:nvSpPr>
        <p:spPr>
          <a:xfrm>
            <a:off x="2921760" y="5021640"/>
            <a:ext cx="499680" cy="3031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400" strike="noStrike" u="none">
                <a:solidFill>
                  <a:srgbClr val="21222b"/>
                </a:solidFill>
                <a:uFillTx/>
                <a:latin typeface="Arial"/>
              </a:rPr>
              <a:t>X</a:t>
            </a:r>
            <a:endParaRPr b="0" lang="ru-RU" sz="1400" strike="noStrike" u="none">
              <a:solidFill>
                <a:srgbClr val="000000"/>
              </a:solidFill>
              <a:uFillTx/>
              <a:latin typeface="Arial"/>
            </a:endParaRPr>
          </a:p>
        </p:txBody>
      </p:sp>
      <p:sp>
        <p:nvSpPr>
          <p:cNvPr id="143" name="TextBox 44"/>
          <p:cNvSpPr/>
          <p:nvPr/>
        </p:nvSpPr>
        <p:spPr>
          <a:xfrm>
            <a:off x="2921760" y="5526720"/>
            <a:ext cx="499680" cy="3031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400" strike="noStrike" u="none">
                <a:solidFill>
                  <a:srgbClr val="21222b"/>
                </a:solidFill>
                <a:uFillTx/>
                <a:latin typeface="Arial"/>
              </a:rPr>
              <a:t>Y</a:t>
            </a:r>
            <a:endParaRPr b="0" lang="ru-RU" sz="1400" strike="noStrike" u="none">
              <a:solidFill>
                <a:srgbClr val="000000"/>
              </a:solidFill>
              <a:uFillTx/>
              <a:latin typeface="Arial"/>
            </a:endParaRPr>
          </a:p>
        </p:txBody>
      </p:sp>
      <p:sp>
        <p:nvSpPr>
          <p:cNvPr id="144" name="TextBox 44"/>
          <p:cNvSpPr/>
          <p:nvPr/>
        </p:nvSpPr>
        <p:spPr>
          <a:xfrm>
            <a:off x="3418560" y="3301560"/>
            <a:ext cx="499680" cy="3031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400" strike="noStrike" u="none">
                <a:solidFill>
                  <a:srgbClr val="21222b"/>
                </a:solidFill>
                <a:uFillTx/>
                <a:latin typeface="Arial"/>
              </a:rPr>
              <a:t>Y</a:t>
            </a:r>
            <a:endParaRPr b="0" lang="ru-RU" sz="1400" strike="noStrike" u="none">
              <a:solidFill>
                <a:srgbClr val="000000"/>
              </a:solidFill>
              <a:uFillTx/>
              <a:latin typeface="Arial"/>
            </a:endParaRPr>
          </a:p>
        </p:txBody>
      </p:sp>
      <p:sp>
        <p:nvSpPr>
          <p:cNvPr id="145" name="Блок-схема: процесс 85"/>
          <p:cNvSpPr/>
          <p:nvPr/>
        </p:nvSpPr>
        <p:spPr>
          <a:xfrm>
            <a:off x="6310080" y="5284440"/>
            <a:ext cx="1079640" cy="395640"/>
          </a:xfrm>
          <a:prstGeom prst="flowChartProcess">
            <a:avLst/>
          </a:prstGeom>
          <a:gradFill rotWithShape="0">
            <a:gsLst>
              <a:gs pos="0">
                <a:srgbClr val="80b761"/>
              </a:gs>
              <a:gs pos="50000">
                <a:srgbClr val="6fb142"/>
              </a:gs>
              <a:gs pos="100000">
                <a:srgbClr val="61a235"/>
              </a:gs>
            </a:gsLst>
            <a:lin ang="5400000"/>
          </a:gradFill>
          <a:ln w="0">
            <a:noFill/>
          </a:ln>
          <a:effectLst>
            <a:outerShdw algn="ctr" blurRad="57240" dir="5400000" dist="19080" rotWithShape="0">
              <a:srgbClr val="000000">
                <a:alpha val="63000"/>
              </a:srgbClr>
            </a:outerShdw>
          </a:effectLst>
        </p:spPr>
        <p:style>
          <a:lnRef idx="0">
            <a:schemeClr val="accent6"/>
          </a:lnRef>
          <a:fillRef idx="3">
            <a:schemeClr val="accent6"/>
          </a:fillRef>
          <a:effectRef idx="3">
            <a:schemeClr val="accent6"/>
          </a:effectRef>
          <a:fontRef idx="minor"/>
        </p:style>
        <p:txBody>
          <a:bodyPr lIns="90000" rIns="90000" tIns="45000" bIns="45000" anchor="ctr">
            <a:noAutofit/>
          </a:bodyPr>
          <a:p>
            <a:pPr algn="ctr" defTabSz="914400">
              <a:lnSpc>
                <a:spcPct val="100000"/>
              </a:lnSpc>
            </a:pPr>
            <a:r>
              <a:rPr b="1" lang="en-US" sz="1200" strike="noStrike" u="none">
                <a:solidFill>
                  <a:schemeClr val="lt1"/>
                </a:solidFill>
                <a:uFillTx/>
                <a:latin typeface="Calibri"/>
              </a:rPr>
              <a:t>Model’s</a:t>
            </a:r>
            <a:endParaRPr b="0" lang="ru-RU" sz="1200" strike="noStrike" u="none">
              <a:solidFill>
                <a:srgbClr val="000000"/>
              </a:solidFill>
              <a:uFillTx/>
              <a:latin typeface="Arial"/>
            </a:endParaRPr>
          </a:p>
        </p:txBody>
      </p:sp>
      <p:sp>
        <p:nvSpPr>
          <p:cNvPr id="146" name="Блок-схема: процесс 86"/>
          <p:cNvSpPr/>
          <p:nvPr/>
        </p:nvSpPr>
        <p:spPr>
          <a:xfrm>
            <a:off x="8895960" y="5275800"/>
            <a:ext cx="1155600" cy="430560"/>
          </a:xfrm>
          <a:prstGeom prst="flowChartProcess">
            <a:avLst/>
          </a:prstGeom>
          <a:gradFill rotWithShape="0">
            <a:gsLst>
              <a:gs pos="0">
                <a:srgbClr val="80b761"/>
              </a:gs>
              <a:gs pos="50000">
                <a:srgbClr val="6fb142"/>
              </a:gs>
              <a:gs pos="100000">
                <a:srgbClr val="61a235"/>
              </a:gs>
            </a:gsLst>
            <a:lin ang="5400000"/>
          </a:gradFill>
          <a:ln w="0">
            <a:noFill/>
          </a:ln>
          <a:effectLst>
            <a:outerShdw algn="ctr" blurRad="57240" dir="5400000" dist="19080" rotWithShape="0">
              <a:srgbClr val="000000">
                <a:alpha val="63000"/>
              </a:srgbClr>
            </a:outerShdw>
          </a:effectLst>
        </p:spPr>
        <p:style>
          <a:lnRef idx="0">
            <a:schemeClr val="accent6"/>
          </a:lnRef>
          <a:fillRef idx="3">
            <a:schemeClr val="accent6"/>
          </a:fillRef>
          <a:effectRef idx="3">
            <a:schemeClr val="accent6"/>
          </a:effectRef>
          <a:fontRef idx="minor"/>
        </p:style>
        <p:txBody>
          <a:bodyPr lIns="90000" rIns="90000" tIns="45000" bIns="45000" anchor="ctr">
            <a:noAutofit/>
          </a:bodyPr>
          <a:p>
            <a:pPr algn="ctr" defTabSz="914400">
              <a:lnSpc>
                <a:spcPct val="100000"/>
              </a:lnSpc>
            </a:pPr>
            <a:r>
              <a:rPr b="1" lang="en-US" sz="1000" strike="noStrike" u="none">
                <a:solidFill>
                  <a:schemeClr val="lt1"/>
                </a:solidFill>
                <a:uFillTx/>
                <a:latin typeface="Calibri"/>
              </a:rPr>
              <a:t>Math </a:t>
            </a:r>
            <a:r>
              <a:rPr b="1" lang="en-US" sz="1200" strike="noStrike" u="none">
                <a:solidFill>
                  <a:schemeClr val="lt1"/>
                </a:solidFill>
                <a:uFillTx/>
                <a:latin typeface="Calibri"/>
              </a:rPr>
              <a:t>model's</a:t>
            </a:r>
            <a:endParaRPr b="0" lang="ru-RU" sz="1200" strike="noStrike" u="none">
              <a:solidFill>
                <a:srgbClr val="000000"/>
              </a:solidFill>
              <a:uFillTx/>
              <a:latin typeface="Arial"/>
            </a:endParaRPr>
          </a:p>
        </p:txBody>
      </p:sp>
      <p:sp>
        <p:nvSpPr>
          <p:cNvPr id="147" name="TextBox 88"/>
          <p:cNvSpPr/>
          <p:nvPr/>
        </p:nvSpPr>
        <p:spPr>
          <a:xfrm>
            <a:off x="4971960" y="4922640"/>
            <a:ext cx="945720" cy="242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000" strike="noStrike" u="none">
                <a:solidFill>
                  <a:srgbClr val="000000"/>
                </a:solidFill>
                <a:uFillTx/>
                <a:latin typeface="Arial"/>
              </a:rPr>
              <a:t>TCP</a:t>
            </a:r>
            <a:r>
              <a:rPr b="0" lang="ru-RU" sz="1000" strike="noStrike" u="none">
                <a:solidFill>
                  <a:srgbClr val="000000"/>
                </a:solidFill>
                <a:uFillTx/>
                <a:latin typeface="Arial"/>
              </a:rPr>
              <a:t> </a:t>
            </a:r>
            <a:r>
              <a:rPr b="0" lang="en-US" sz="1000" strike="noStrike" u="none">
                <a:solidFill>
                  <a:srgbClr val="000000"/>
                </a:solidFill>
                <a:uFillTx/>
                <a:latin typeface="Arial"/>
              </a:rPr>
              <a:t>/</a:t>
            </a:r>
            <a:r>
              <a:rPr b="0" lang="ru-RU" sz="1000" strike="noStrike" u="none">
                <a:solidFill>
                  <a:srgbClr val="000000"/>
                </a:solidFill>
                <a:uFillTx/>
                <a:latin typeface="Arial"/>
              </a:rPr>
              <a:t> </a:t>
            </a:r>
            <a:r>
              <a:rPr b="0" lang="en-US" sz="1000" strike="noStrike" u="none">
                <a:solidFill>
                  <a:srgbClr val="000000"/>
                </a:solidFill>
                <a:uFillTx/>
                <a:latin typeface="Arial"/>
              </a:rPr>
              <a:t>IP </a:t>
            </a:r>
            <a:endParaRPr b="0" lang="ru-RU" sz="1000" strike="noStrike" u="none">
              <a:solidFill>
                <a:srgbClr val="000000"/>
              </a:solidFill>
              <a:uFillTx/>
              <a:latin typeface="Arial"/>
            </a:endParaRPr>
          </a:p>
        </p:txBody>
      </p:sp>
      <p:cxnSp>
        <p:nvCxnSpPr>
          <p:cNvPr id="148" name="Прямая со стрелкой 46"/>
          <p:cNvCxnSpPr/>
          <p:nvPr/>
        </p:nvCxnSpPr>
        <p:spPr>
          <a:xfrm flipV="1">
            <a:off x="10300320" y="4343040"/>
            <a:ext cx="360" cy="363960"/>
          </a:xfrm>
          <a:prstGeom prst="straightConnector1">
            <a:avLst/>
          </a:prstGeom>
          <a:ln w="25400">
            <a:solidFill>
              <a:srgbClr val="53548a"/>
            </a:solidFill>
            <a:round/>
            <a:tailEnd len="med" type="arrow" w="med"/>
          </a:ln>
        </p:spPr>
      </p:cxnSp>
      <p:cxnSp>
        <p:nvCxnSpPr>
          <p:cNvPr id="149" name="Прямая со стрелкой 46"/>
          <p:cNvCxnSpPr/>
          <p:nvPr/>
        </p:nvCxnSpPr>
        <p:spPr>
          <a:xfrm flipV="1">
            <a:off x="10460880" y="4356720"/>
            <a:ext cx="360" cy="363960"/>
          </a:xfrm>
          <a:prstGeom prst="straightConnector1">
            <a:avLst/>
          </a:prstGeom>
          <a:ln w="25400">
            <a:solidFill>
              <a:srgbClr val="53548a"/>
            </a:solidFill>
            <a:round/>
            <a:tailEnd len="med" type="arrow" w="med"/>
          </a:ln>
        </p:spPr>
      </p:cxnSp>
      <p:cxnSp>
        <p:nvCxnSpPr>
          <p:cNvPr id="150" name="Прямая со стрелкой 46"/>
          <p:cNvCxnSpPr/>
          <p:nvPr/>
        </p:nvCxnSpPr>
        <p:spPr>
          <a:xfrm flipV="1">
            <a:off x="10605960" y="4355640"/>
            <a:ext cx="360" cy="363960"/>
          </a:xfrm>
          <a:prstGeom prst="straightConnector1">
            <a:avLst/>
          </a:prstGeom>
          <a:ln w="25400">
            <a:solidFill>
              <a:srgbClr val="53548a"/>
            </a:solidFill>
            <a:round/>
            <a:tailEnd len="med" type="arrow" w="med"/>
          </a:ln>
        </p:spPr>
      </p:cxnSp>
      <p:cxnSp>
        <p:nvCxnSpPr>
          <p:cNvPr id="151" name="Прямая со стрелкой 46"/>
          <p:cNvCxnSpPr/>
          <p:nvPr/>
        </p:nvCxnSpPr>
        <p:spPr>
          <a:xfrm>
            <a:off x="9938880" y="4412160"/>
            <a:ext cx="360" cy="345240"/>
          </a:xfrm>
          <a:prstGeom prst="straightConnector1">
            <a:avLst/>
          </a:prstGeom>
          <a:ln w="25400">
            <a:solidFill>
              <a:srgbClr val="c4652d"/>
            </a:solidFill>
            <a:round/>
            <a:tailEnd len="med" type="arrow" w="med"/>
          </a:ln>
        </p:spPr>
      </p:cxnSp>
      <p:cxnSp>
        <p:nvCxnSpPr>
          <p:cNvPr id="152" name="Прямая со стрелкой 46"/>
          <p:cNvCxnSpPr/>
          <p:nvPr/>
        </p:nvCxnSpPr>
        <p:spPr>
          <a:xfrm>
            <a:off x="9843120" y="4412160"/>
            <a:ext cx="360" cy="345240"/>
          </a:xfrm>
          <a:prstGeom prst="straightConnector1">
            <a:avLst/>
          </a:prstGeom>
          <a:ln w="25400">
            <a:solidFill>
              <a:srgbClr val="c4652d"/>
            </a:solidFill>
            <a:round/>
            <a:tailEnd len="med" type="arrow" w="med"/>
          </a:ln>
        </p:spPr>
      </p:cxnSp>
      <p:cxnSp>
        <p:nvCxnSpPr>
          <p:cNvPr id="153" name="Прямая со стрелкой 46"/>
          <p:cNvCxnSpPr/>
          <p:nvPr/>
        </p:nvCxnSpPr>
        <p:spPr>
          <a:xfrm>
            <a:off x="9729000" y="4412160"/>
            <a:ext cx="360" cy="345240"/>
          </a:xfrm>
          <a:prstGeom prst="straightConnector1">
            <a:avLst/>
          </a:prstGeom>
          <a:ln w="25400">
            <a:solidFill>
              <a:srgbClr val="c4652d"/>
            </a:solidFill>
            <a:round/>
            <a:tailEnd len="med" type="arrow" w="med"/>
          </a:ln>
        </p:spPr>
      </p:cxnSp>
      <p:cxnSp>
        <p:nvCxnSpPr>
          <p:cNvPr id="154" name="Прямая со стрелкой 46"/>
          <p:cNvCxnSpPr/>
          <p:nvPr/>
        </p:nvCxnSpPr>
        <p:spPr>
          <a:xfrm>
            <a:off x="7751880" y="4968000"/>
            <a:ext cx="360" cy="309240"/>
          </a:xfrm>
          <a:prstGeom prst="straightConnector1">
            <a:avLst/>
          </a:prstGeom>
          <a:ln w="25400">
            <a:solidFill>
              <a:srgbClr val="53548a"/>
            </a:solidFill>
            <a:round/>
            <a:tailEnd len="med" type="arrow" w="med"/>
          </a:ln>
        </p:spPr>
      </p:cxnSp>
      <p:cxnSp>
        <p:nvCxnSpPr>
          <p:cNvPr id="155" name="Прямая со стрелкой 46"/>
          <p:cNvCxnSpPr/>
          <p:nvPr/>
        </p:nvCxnSpPr>
        <p:spPr>
          <a:xfrm flipV="1">
            <a:off x="7553880" y="4948200"/>
            <a:ext cx="360" cy="284760"/>
          </a:xfrm>
          <a:prstGeom prst="straightConnector1">
            <a:avLst/>
          </a:prstGeom>
          <a:ln w="25400">
            <a:solidFill>
              <a:srgbClr val="c4652d"/>
            </a:solidFill>
            <a:round/>
            <a:tailEnd len="med" type="arrow" w="med"/>
          </a:ln>
        </p:spPr>
      </p:cxnSp>
      <p:pic>
        <p:nvPicPr>
          <p:cNvPr id="156" name="Picture 7" descr=""/>
          <p:cNvPicPr/>
          <p:nvPr/>
        </p:nvPicPr>
        <p:blipFill>
          <a:blip r:embed="rId7"/>
          <a:stretch/>
        </p:blipFill>
        <p:spPr>
          <a:xfrm>
            <a:off x="1855440" y="2777040"/>
            <a:ext cx="594000" cy="220680"/>
          </a:xfrm>
          <a:prstGeom prst="rect">
            <a:avLst/>
          </a:prstGeom>
          <a:noFill/>
          <a:ln w="0">
            <a:noFill/>
          </a:ln>
          <a:effectLst>
            <a:outerShdw algn="tl" blurRad="291960" dir="2700000" dist="139498" rotWithShape="0">
              <a:srgbClr val="333333">
                <a:alpha val="65000"/>
              </a:srgbClr>
            </a:outerShdw>
          </a:effectLst>
          <a:scene3d>
            <a:camera prst="isometricRightUp">
              <a:rot lat="1800000" lon="19800000" rev="0"/>
            </a:camera>
            <a:lightRig dir="t" rig="threePt"/>
          </a:scene3d>
        </p:spPr>
      </p:pic>
      <p:pic>
        <p:nvPicPr>
          <p:cNvPr id="157" name="Picture 7" descr=""/>
          <p:cNvPicPr/>
          <p:nvPr/>
        </p:nvPicPr>
        <p:blipFill>
          <a:blip r:embed="rId8"/>
          <a:stretch/>
        </p:blipFill>
        <p:spPr>
          <a:xfrm>
            <a:off x="1640880" y="5422320"/>
            <a:ext cx="594000" cy="220680"/>
          </a:xfrm>
          <a:prstGeom prst="rect">
            <a:avLst/>
          </a:prstGeom>
          <a:noFill/>
          <a:ln w="0">
            <a:noFill/>
          </a:ln>
          <a:effectLst>
            <a:outerShdw algn="tl" blurRad="291960" dir="2700000" dist="139498" rotWithShape="0">
              <a:srgbClr val="333333">
                <a:alpha val="65000"/>
              </a:srgbClr>
            </a:outerShdw>
          </a:effectLst>
          <a:scene3d>
            <a:camera prst="isometricRightUp">
              <a:rot lat="1800000" lon="19800000" rev="0"/>
            </a:camera>
            <a:lightRig dir="t" rig="threePt"/>
          </a:scene3d>
        </p:spPr>
      </p:pic>
      <p:sp>
        <p:nvSpPr>
          <p:cNvPr id="158" name="Блок-схема: процесс 98"/>
          <p:cNvSpPr/>
          <p:nvPr/>
        </p:nvSpPr>
        <p:spPr>
          <a:xfrm>
            <a:off x="10293480" y="3215880"/>
            <a:ext cx="1757520" cy="1041840"/>
          </a:xfrm>
          <a:prstGeom prst="flowChartProcess">
            <a:avLst/>
          </a:prstGeom>
          <a:solidFill>
            <a:srgbClr val="ffffff"/>
          </a:solidFill>
          <a:ln>
            <a:solidFill>
              <a:srgbClr val="5b9bd5"/>
            </a:solidFill>
          </a:ln>
        </p:spPr>
        <p:style>
          <a:lnRef idx="2">
            <a:schemeClr val="accent5"/>
          </a:lnRef>
          <a:fillRef idx="1">
            <a:schemeClr val="lt1"/>
          </a:fillRef>
          <a:effectRef idx="0">
            <a:schemeClr val="accent5"/>
          </a:effectRef>
          <a:fontRef idx="minor"/>
        </p:style>
        <p:txBody>
          <a:bodyPr lIns="90000" rIns="90000" tIns="45000" bIns="45000" anchor="t">
            <a:noAutofit/>
          </a:bodyPr>
          <a:p>
            <a:pPr defTabSz="914400">
              <a:lnSpc>
                <a:spcPct val="100000"/>
              </a:lnSpc>
            </a:pPr>
            <a:r>
              <a:rPr b="0" lang="en-US" sz="2000" strike="noStrike" u="sng" baseline="-25000">
                <a:solidFill>
                  <a:srgbClr val="000000"/>
                </a:solidFill>
                <a:uFillTx/>
                <a:latin typeface="Calibri"/>
              </a:rPr>
              <a:t>Linux/Unix OS.</a:t>
            </a:r>
            <a:endParaRPr b="0" lang="ru-RU" sz="2000" strike="noStrike" u="none">
              <a:solidFill>
                <a:srgbClr val="000000"/>
              </a:solidFill>
              <a:uFillTx/>
              <a:latin typeface="Arial"/>
            </a:endParaRPr>
          </a:p>
          <a:p>
            <a:pPr defTabSz="914400">
              <a:lnSpc>
                <a:spcPct val="100000"/>
              </a:lnSpc>
            </a:pPr>
            <a:r>
              <a:rPr b="0" lang="ru-RU" sz="2000" strike="noStrike" u="none" baseline="-25000">
                <a:solidFill>
                  <a:srgbClr val="000000"/>
                </a:solidFill>
                <a:uFillTx/>
                <a:latin typeface="Calibri"/>
              </a:rPr>
              <a:t>Запуск моделей с использованием </a:t>
            </a:r>
            <a:r>
              <a:rPr b="0" lang="en-US" sz="2000" strike="noStrike" u="none" baseline="-25000">
                <a:solidFill>
                  <a:srgbClr val="000000"/>
                </a:solidFill>
                <a:uFillTx/>
                <a:latin typeface="Calibri"/>
              </a:rPr>
              <a:t>BASH </a:t>
            </a:r>
            <a:r>
              <a:rPr b="0" lang="ru-RU" sz="2000" strike="noStrike" u="none" baseline="-25000">
                <a:solidFill>
                  <a:srgbClr val="000000"/>
                </a:solidFill>
                <a:uFillTx/>
                <a:latin typeface="Calibri"/>
              </a:rPr>
              <a:t>-скриптов</a:t>
            </a:r>
            <a:r>
              <a:rPr b="0" lang="en-US" sz="2000" strike="noStrike" u="none" baseline="-25000">
                <a:solidFill>
                  <a:srgbClr val="000000"/>
                </a:solidFill>
                <a:uFillTx/>
                <a:latin typeface="Calibri"/>
              </a:rPr>
              <a:t> </a:t>
            </a:r>
            <a:br>
              <a:rPr sz="2000"/>
            </a:br>
            <a:endParaRPr b="0" lang="ru-RU" sz="20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p:txBody>
      </p:sp>
      <p:sp>
        <p:nvSpPr>
          <p:cNvPr id="159" name="TextBox 22"/>
          <p:cNvSpPr/>
          <p:nvPr/>
        </p:nvSpPr>
        <p:spPr>
          <a:xfrm>
            <a:off x="4846680" y="4557960"/>
            <a:ext cx="13600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trike="noStrike" u="none">
                <a:solidFill>
                  <a:schemeClr val="dk2">
                    <a:lumMod val="25000"/>
                  </a:schemeClr>
                </a:solidFill>
                <a:uFillTx/>
                <a:latin typeface="Calibri"/>
              </a:rPr>
              <a:t>Local networks</a:t>
            </a:r>
            <a:endParaRPr b="0" lang="ru-RU" sz="1400" strike="noStrike" u="none">
              <a:solidFill>
                <a:srgbClr val="000000"/>
              </a:solidFill>
              <a:uFillTx/>
              <a:latin typeface="Arial"/>
            </a:endParaRPr>
          </a:p>
        </p:txBody>
      </p:sp>
      <p:sp>
        <p:nvSpPr>
          <p:cNvPr id="160" name="Блок-схема: процесс 105"/>
          <p:cNvSpPr/>
          <p:nvPr/>
        </p:nvSpPr>
        <p:spPr>
          <a:xfrm>
            <a:off x="1234440" y="2427480"/>
            <a:ext cx="904680" cy="401040"/>
          </a:xfrm>
          <a:prstGeom prst="flowChartProcess">
            <a:avLst/>
          </a:prstGeom>
          <a:gradFill rotWithShape="0">
            <a:gsLst>
              <a:gs pos="0">
                <a:srgbClr val="80b761"/>
              </a:gs>
              <a:gs pos="50000">
                <a:srgbClr val="6fb142"/>
              </a:gs>
              <a:gs pos="100000">
                <a:srgbClr val="61a235"/>
              </a:gs>
            </a:gsLst>
            <a:lin ang="5400000"/>
          </a:gradFill>
          <a:ln w="0">
            <a:noFill/>
          </a:ln>
          <a:effectLst>
            <a:outerShdw algn="ctr" blurRad="57240" dir="5400000" dist="19080" rotWithShape="0">
              <a:srgbClr val="000000">
                <a:alpha val="63000"/>
              </a:srgbClr>
            </a:outerShdw>
          </a:effectLst>
        </p:spPr>
        <p:style>
          <a:lnRef idx="0">
            <a:schemeClr val="accent6"/>
          </a:lnRef>
          <a:fillRef idx="3">
            <a:schemeClr val="accent6"/>
          </a:fillRef>
          <a:effectRef idx="3">
            <a:schemeClr val="accent6"/>
          </a:effectRef>
          <a:fontRef idx="minor"/>
        </p:style>
        <p:txBody>
          <a:bodyPr lIns="90000" rIns="90000" tIns="45000" bIns="45000" anchor="ctr">
            <a:spAutoFit/>
          </a:bodyPr>
          <a:p>
            <a:pPr algn="ctr" defTabSz="914400">
              <a:lnSpc>
                <a:spcPct val="100000"/>
              </a:lnSpc>
            </a:pPr>
            <a:r>
              <a:rPr b="1" lang="en-US" sz="1800" strike="noStrike" u="none" baseline="-25000">
                <a:solidFill>
                  <a:schemeClr val="lt1"/>
                </a:solidFill>
                <a:uFillTx/>
                <a:latin typeface="Calibri"/>
              </a:rPr>
              <a:t>Model’s</a:t>
            </a:r>
            <a:endParaRPr b="0" lang="ru-RU" sz="1800" strike="noStrike" u="none">
              <a:solidFill>
                <a:srgbClr val="000000"/>
              </a:solidFill>
              <a:uFillTx/>
              <a:latin typeface="Arial"/>
            </a:endParaRPr>
          </a:p>
        </p:txBody>
      </p:sp>
      <p:pic>
        <p:nvPicPr>
          <p:cNvPr id="161" name="Рисунок 69" descr=""/>
          <p:cNvPicPr/>
          <p:nvPr/>
        </p:nvPicPr>
        <p:blipFill>
          <a:blip r:embed="rId9"/>
          <a:srcRect l="0" t="0" r="-4584" b="-5000"/>
          <a:stretch/>
        </p:blipFill>
        <p:spPr>
          <a:xfrm>
            <a:off x="11139120" y="2745360"/>
            <a:ext cx="896040" cy="465480"/>
          </a:xfrm>
          <a:prstGeom prst="rect">
            <a:avLst/>
          </a:prstGeom>
          <a:noFill/>
          <a:ln w="0">
            <a:noFill/>
          </a:ln>
        </p:spPr>
      </p:pic>
      <p:pic>
        <p:nvPicPr>
          <p:cNvPr id="162" name="Рисунок 70" descr=""/>
          <p:cNvPicPr/>
          <p:nvPr/>
        </p:nvPicPr>
        <p:blipFill>
          <a:blip r:embed="rId10"/>
          <a:srcRect l="34601" t="1611" r="31942" b="-4924"/>
          <a:stretch/>
        </p:blipFill>
        <p:spPr>
          <a:xfrm>
            <a:off x="10286280" y="5110560"/>
            <a:ext cx="568800" cy="607320"/>
          </a:xfrm>
          <a:prstGeom prst="rect">
            <a:avLst/>
          </a:prstGeom>
          <a:noFill/>
          <a:ln w="0">
            <a:noFill/>
          </a:ln>
        </p:spPr>
      </p:pic>
      <p:pic>
        <p:nvPicPr>
          <p:cNvPr id="163" name="Рисунок 84" descr=""/>
          <p:cNvPicPr/>
          <p:nvPr/>
        </p:nvPicPr>
        <p:blipFill>
          <a:blip r:embed="rId11"/>
          <a:srcRect l="0" t="0" r="66543" b="-3312"/>
          <a:stretch/>
        </p:blipFill>
        <p:spPr>
          <a:xfrm>
            <a:off x="395640" y="1905120"/>
            <a:ext cx="389160" cy="415440"/>
          </a:xfrm>
          <a:prstGeom prst="rect">
            <a:avLst/>
          </a:prstGeom>
          <a:noFill/>
          <a:ln w="0">
            <a:noFill/>
          </a:ln>
        </p:spPr>
      </p:pic>
      <p:pic>
        <p:nvPicPr>
          <p:cNvPr id="164" name="Рисунок 87" descr=""/>
          <p:cNvPicPr/>
          <p:nvPr/>
        </p:nvPicPr>
        <p:blipFill>
          <a:blip r:embed="rId12"/>
          <a:srcRect l="34601" t="1611" r="31942" b="-4924"/>
          <a:stretch/>
        </p:blipFill>
        <p:spPr>
          <a:xfrm>
            <a:off x="11904480" y="3115800"/>
            <a:ext cx="389160" cy="415440"/>
          </a:xfrm>
          <a:prstGeom prst="rect">
            <a:avLst/>
          </a:prstGeom>
          <a:noFill/>
          <a:ln w="0">
            <a:noFill/>
          </a:ln>
        </p:spPr>
      </p:pic>
      <p:pic>
        <p:nvPicPr>
          <p:cNvPr id="165" name="Рисунок 102" descr=""/>
          <p:cNvPicPr/>
          <p:nvPr/>
        </p:nvPicPr>
        <p:blipFill>
          <a:blip r:embed="rId13"/>
          <a:srcRect l="0" t="0" r="66543" b="-3312"/>
          <a:stretch/>
        </p:blipFill>
        <p:spPr>
          <a:xfrm>
            <a:off x="1389240" y="4861440"/>
            <a:ext cx="389160" cy="415440"/>
          </a:xfrm>
          <a:prstGeom prst="rect">
            <a:avLst/>
          </a:prstGeom>
          <a:noFill/>
          <a:ln w="0">
            <a:noFill/>
          </a:ln>
        </p:spPr>
      </p:pic>
      <p:cxnSp>
        <p:nvCxnSpPr>
          <p:cNvPr id="166" name="Прямая со стрелкой 89"/>
          <p:cNvCxnSpPr/>
          <p:nvPr/>
        </p:nvCxnSpPr>
        <p:spPr>
          <a:xfrm flipV="1">
            <a:off x="2855160" y="2850840"/>
            <a:ext cx="6130440" cy="21240"/>
          </a:xfrm>
          <a:prstGeom prst="straightConnector1">
            <a:avLst/>
          </a:prstGeom>
          <a:ln w="19050">
            <a:solidFill>
              <a:srgbClr val="4472c4"/>
            </a:solidFill>
            <a:prstDash val="sysDash"/>
            <a:tailEnd len="med" type="triangle" w="med"/>
          </a:ln>
        </p:spPr>
      </p:cxnSp>
      <p:cxnSp>
        <p:nvCxnSpPr>
          <p:cNvPr id="167" name="Прямая со стрелкой 108"/>
          <p:cNvCxnSpPr>
            <a:stCxn id="128" idx="3"/>
            <a:endCxn id="146" idx="1"/>
          </p:cNvCxnSpPr>
          <p:nvPr/>
        </p:nvCxnSpPr>
        <p:spPr>
          <a:xfrm>
            <a:off x="2849040" y="3112560"/>
            <a:ext cx="6047280" cy="2378880"/>
          </a:xfrm>
          <a:prstGeom prst="straightConnector1">
            <a:avLst/>
          </a:prstGeom>
          <a:ln w="19050">
            <a:solidFill>
              <a:srgbClr val="4472c4"/>
            </a:solidFill>
            <a:prstDash val="sysDash"/>
            <a:tailEnd len="med" type="triangle" w="med"/>
          </a:ln>
        </p:spPr>
      </p:cxnSp>
      <p:cxnSp>
        <p:nvCxnSpPr>
          <p:cNvPr id="168" name="Прямая со стрелкой 109"/>
          <p:cNvCxnSpPr>
            <a:stCxn id="128" idx="3"/>
          </p:cNvCxnSpPr>
          <p:nvPr/>
        </p:nvCxnSpPr>
        <p:spPr>
          <a:xfrm>
            <a:off x="2849040" y="3112560"/>
            <a:ext cx="3463560" cy="2461680"/>
          </a:xfrm>
          <a:prstGeom prst="straightConnector1">
            <a:avLst/>
          </a:prstGeom>
          <a:ln w="19050">
            <a:solidFill>
              <a:srgbClr val="4472c4"/>
            </a:solidFill>
            <a:prstDash val="sysDash"/>
            <a:tailEnd len="med" type="triangle" w="med"/>
          </a:ln>
        </p:spPr>
      </p:cxnSp>
      <p:sp>
        <p:nvSpPr>
          <p:cNvPr id="169" name="TextBox 110"/>
          <p:cNvSpPr/>
          <p:nvPr/>
        </p:nvSpPr>
        <p:spPr>
          <a:xfrm>
            <a:off x="7215120" y="2788920"/>
            <a:ext cx="1885320" cy="363960"/>
          </a:xfrm>
          <a:prstGeom prst="rect">
            <a:avLst/>
          </a:prstGeom>
          <a:noFill/>
          <a:ln w="0">
            <a:noFill/>
          </a:ln>
        </p:spPr>
        <p:style>
          <a:lnRef idx="0"/>
          <a:fillRef idx="0"/>
          <a:effectRef idx="0"/>
          <a:fontRef idx="minor"/>
        </p:style>
        <p:txBody>
          <a:bodyPr lIns="90000" rIns="90000" tIns="45000" bIns="45000" anchor="t">
            <a:spAutoFit/>
          </a:bodyPr>
          <a:p>
            <a:pPr algn="r" defTabSz="914400">
              <a:lnSpc>
                <a:spcPct val="100000"/>
              </a:lnSpc>
            </a:pPr>
            <a:r>
              <a:rPr b="0" lang="en-US" sz="1800" strike="noStrike" u="none">
                <a:solidFill>
                  <a:schemeClr val="dk1"/>
                </a:solidFill>
                <a:uFillTx/>
                <a:latin typeface="Calibri"/>
              </a:rPr>
              <a:t>SSH - connection</a:t>
            </a:r>
            <a:endParaRPr b="0" lang="ru-RU" sz="1800" strike="noStrike" u="none">
              <a:solidFill>
                <a:srgbClr val="000000"/>
              </a:solidFill>
              <a:uFillTx/>
              <a:latin typeface="Arial"/>
            </a:endParaRPr>
          </a:p>
        </p:txBody>
      </p:sp>
      <p:sp>
        <p:nvSpPr>
          <p:cNvPr id="170" name="Блок-схема: процесс 3"/>
          <p:cNvSpPr/>
          <p:nvPr/>
        </p:nvSpPr>
        <p:spPr>
          <a:xfrm>
            <a:off x="1876320" y="4779720"/>
            <a:ext cx="904680" cy="401040"/>
          </a:xfrm>
          <a:prstGeom prst="flowChartProcess">
            <a:avLst/>
          </a:prstGeom>
          <a:gradFill rotWithShape="0">
            <a:gsLst>
              <a:gs pos="0">
                <a:srgbClr val="80b761"/>
              </a:gs>
              <a:gs pos="50000">
                <a:srgbClr val="6fb142"/>
              </a:gs>
              <a:gs pos="100000">
                <a:srgbClr val="61a235"/>
              </a:gs>
            </a:gsLst>
            <a:lin ang="5400000"/>
          </a:gradFill>
          <a:ln w="0">
            <a:noFill/>
          </a:ln>
          <a:effectLst>
            <a:outerShdw algn="ctr" blurRad="57240" dir="5400000" dist="19080" rotWithShape="0">
              <a:srgbClr val="000000">
                <a:alpha val="63000"/>
              </a:srgbClr>
            </a:outerShdw>
          </a:effectLst>
        </p:spPr>
        <p:style>
          <a:lnRef idx="0">
            <a:schemeClr val="accent6"/>
          </a:lnRef>
          <a:fillRef idx="3">
            <a:schemeClr val="accent6"/>
          </a:fillRef>
          <a:effectRef idx="3">
            <a:schemeClr val="accent6"/>
          </a:effectRef>
          <a:fontRef idx="minor"/>
        </p:style>
        <p:txBody>
          <a:bodyPr lIns="90000" rIns="90000" tIns="45000" bIns="45000" anchor="ctr">
            <a:spAutoFit/>
          </a:bodyPr>
          <a:p>
            <a:pPr algn="ctr" defTabSz="914400">
              <a:lnSpc>
                <a:spcPct val="100000"/>
              </a:lnSpc>
            </a:pPr>
            <a:r>
              <a:rPr b="1" lang="en-US" sz="1800" strike="noStrike" u="none" baseline="-25000">
                <a:solidFill>
                  <a:schemeClr val="lt1"/>
                </a:solidFill>
                <a:uFillTx/>
                <a:latin typeface="Calibri"/>
              </a:rPr>
              <a:t>Model’s</a:t>
            </a:r>
            <a:endParaRPr b="0" lang="ru-RU" sz="1800" strike="noStrike" u="none">
              <a:solidFill>
                <a:srgbClr val="000000"/>
              </a:solidFill>
              <a:uFillTx/>
              <a:latin typeface="Arial"/>
            </a:endParaRPr>
          </a:p>
        </p:txBody>
      </p:sp>
      <p:cxnSp>
        <p:nvCxnSpPr>
          <p:cNvPr id="171" name="Прямая со стрелкой 4"/>
          <p:cNvCxnSpPr>
            <a:stCxn id="128" idx="3"/>
            <a:endCxn id="170" idx="0"/>
          </p:cNvCxnSpPr>
          <p:nvPr/>
        </p:nvCxnSpPr>
        <p:spPr>
          <a:xfrm flipH="1">
            <a:off x="2328840" y="3112560"/>
            <a:ext cx="520560" cy="1667520"/>
          </a:xfrm>
          <a:prstGeom prst="straightConnector1">
            <a:avLst/>
          </a:prstGeom>
          <a:ln w="19050">
            <a:solidFill>
              <a:srgbClr val="4472c4"/>
            </a:solidFill>
            <a:prstDash val="sysDash"/>
            <a:tailEnd len="med" type="triangle" w="med"/>
          </a:ln>
        </p:spPr>
      </p:cxnSp>
      <p:cxnSp>
        <p:nvCxnSpPr>
          <p:cNvPr id="172" name="Прямая соединительная линия 73"/>
          <p:cNvCxnSpPr/>
          <p:nvPr/>
        </p:nvCxnSpPr>
        <p:spPr>
          <a:xfrm flipV="1">
            <a:off x="2734560" y="5406120"/>
            <a:ext cx="1880280" cy="8640"/>
          </a:xfrm>
          <a:prstGeom prst="straightConnector1">
            <a:avLst/>
          </a:prstGeom>
          <a:ln w="12700">
            <a:solidFill>
              <a:srgbClr val="0d0d0d"/>
            </a:solidFill>
            <a:round/>
          </a:ln>
        </p:spPr>
      </p:cxnSp>
      <p:pic>
        <p:nvPicPr>
          <p:cNvPr id="173" name="Рисунок 17" descr=""/>
          <p:cNvPicPr/>
          <p:nvPr/>
        </p:nvPicPr>
        <p:blipFill>
          <a:blip r:embed="rId14"/>
          <a:srcRect l="0" t="0" r="66543" b="-3312"/>
          <a:stretch/>
        </p:blipFill>
        <p:spPr>
          <a:xfrm>
            <a:off x="9279000" y="3322440"/>
            <a:ext cx="389160" cy="415440"/>
          </a:xfrm>
          <a:prstGeom prst="rect">
            <a:avLst/>
          </a:prstGeom>
          <a:noFill/>
          <a:ln w="0">
            <a:noFill/>
          </a:ln>
        </p:spPr>
      </p:pic>
      <p:sp>
        <p:nvSpPr>
          <p:cNvPr id="174"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400" strike="noStrike" u="none">
                <a:solidFill>
                  <a:srgbClr val="3d71a1"/>
                </a:solidFill>
                <a:uFillTx/>
                <a:latin typeface="Calibri Light"/>
              </a:rPr>
              <a:t>Проведение удаленных расчетов</a:t>
            </a:r>
            <a:endParaRPr b="0" lang="ru-RU" sz="2400" strike="noStrike" u="none">
              <a:solidFill>
                <a:schemeClr val="dk1"/>
              </a:solidFill>
              <a:uFillTx/>
              <a:latin typeface="Calibri"/>
            </a:endParaRPr>
          </a:p>
        </p:txBody>
      </p:sp>
      <p:pic>
        <p:nvPicPr>
          <p:cNvPr id="175" name="Рисунок 1" descr=""/>
          <p:cNvPicPr/>
          <p:nvPr/>
        </p:nvPicPr>
        <p:blipFill>
          <a:blip r:embed="rId15"/>
          <a:srcRect l="0" t="0" r="66543" b="-3312"/>
          <a:stretch/>
        </p:blipFill>
        <p:spPr>
          <a:xfrm>
            <a:off x="8048160" y="5234760"/>
            <a:ext cx="389160" cy="415440"/>
          </a:xfrm>
          <a:prstGeom prst="rect">
            <a:avLst/>
          </a:prstGeom>
          <a:noFill/>
          <a:ln w="0">
            <a:noFill/>
          </a:ln>
        </p:spPr>
      </p:pic>
      <p:sp>
        <p:nvSpPr>
          <p:cNvPr id="176" name="TextBox 2"/>
          <p:cNvSpPr/>
          <p:nvPr/>
        </p:nvSpPr>
        <p:spPr>
          <a:xfrm>
            <a:off x="3902760" y="1118160"/>
            <a:ext cx="3849120" cy="1186920"/>
          </a:xfrm>
          <a:prstGeom prst="rect">
            <a:avLst/>
          </a:prstGeom>
          <a:noFill/>
          <a:ln>
            <a:noFill/>
          </a:ln>
        </p:spPr>
        <p:style>
          <a:lnRef idx="1">
            <a:schemeClr val="accent4"/>
          </a:lnRef>
          <a:fillRef idx="2">
            <a:schemeClr val="accent4"/>
          </a:fillRef>
          <a:effectRef idx="1">
            <a:schemeClr val="accent4"/>
          </a:effectRef>
          <a:fontRef idx="minor"/>
        </p:style>
        <p:txBody>
          <a:bodyPr lIns="90000" rIns="90000" tIns="45000" bIns="45000" anchor="t">
            <a:spAutoFit/>
          </a:bodyPr>
          <a:p>
            <a:pPr algn="ctr" defTabSz="914400">
              <a:lnSpc>
                <a:spcPct val="100000"/>
              </a:lnSpc>
            </a:pPr>
            <a:r>
              <a:rPr b="0" lang="ru-RU" sz="1800" strike="noStrike" u="none">
                <a:solidFill>
                  <a:srgbClr val="3d71a1"/>
                </a:solidFill>
                <a:uFillTx/>
                <a:latin typeface="Roboto"/>
                <a:ea typeface="Roboto"/>
              </a:rPr>
              <a:t>В расчетный проект могут находиться модели, находящиеся на удаленных компьютерах, соединенных локальной сетью.</a:t>
            </a:r>
            <a:endParaRPr b="0" lang="ru-RU" sz="1800" strike="noStrike" u="none">
              <a:solidFill>
                <a:srgbClr val="000000"/>
              </a:solidFill>
              <a:uFillTx/>
              <a:latin typeface="Arial"/>
            </a:endParaRPr>
          </a:p>
        </p:txBody>
      </p:sp>
      <p:sp>
        <p:nvSpPr>
          <p:cNvPr id="177" name="Блок-схема: процесс 7"/>
          <p:cNvSpPr/>
          <p:nvPr/>
        </p:nvSpPr>
        <p:spPr>
          <a:xfrm>
            <a:off x="3314880" y="5672160"/>
            <a:ext cx="2814840" cy="1074960"/>
          </a:xfrm>
          <a:prstGeom prst="flowChartProcess">
            <a:avLst/>
          </a:prstGeom>
          <a:solidFill>
            <a:srgbClr val="ffffff"/>
          </a:solidFill>
          <a:ln>
            <a:solidFill>
              <a:srgbClr val="5b9bd5"/>
            </a:solidFill>
          </a:ln>
        </p:spPr>
        <p:style>
          <a:lnRef idx="2">
            <a:schemeClr val="accent5"/>
          </a:lnRef>
          <a:fillRef idx="1">
            <a:schemeClr val="lt1"/>
          </a:fillRef>
          <a:effectRef idx="0">
            <a:schemeClr val="accent5"/>
          </a:effectRef>
          <a:fontRef idx="minor"/>
        </p:style>
        <p:txBody>
          <a:bodyPr lIns="90000" rIns="90000" tIns="45000" bIns="45000" anchor="t">
            <a:noAutofit/>
          </a:bodyPr>
          <a:p>
            <a:pPr defTabSz="914400">
              <a:lnSpc>
                <a:spcPct val="100000"/>
              </a:lnSpc>
            </a:pPr>
            <a:r>
              <a:rPr b="0" lang="en-US" sz="2000" strike="noStrike" u="sng" baseline="-25000">
                <a:solidFill>
                  <a:srgbClr val="000000"/>
                </a:solidFill>
                <a:uFillTx/>
                <a:latin typeface="Calibri"/>
              </a:rPr>
              <a:t>OS Windows.</a:t>
            </a:r>
            <a:endParaRPr b="0" lang="ru-RU" sz="2000" strike="noStrike" u="none">
              <a:solidFill>
                <a:srgbClr val="000000"/>
              </a:solidFill>
              <a:uFillTx/>
              <a:latin typeface="Arial"/>
            </a:endParaRPr>
          </a:p>
          <a:p>
            <a:pPr defTabSz="914400">
              <a:lnSpc>
                <a:spcPct val="100000"/>
              </a:lnSpc>
            </a:pPr>
            <a:r>
              <a:rPr b="0" lang="ru-RU" sz="2000" strike="noStrike" u="none" baseline="-25000">
                <a:solidFill>
                  <a:srgbClr val="000000"/>
                </a:solidFill>
                <a:uFillTx/>
                <a:latin typeface="Calibri"/>
              </a:rPr>
              <a:t>Удаленный запуск моделей через Агента удаленных вычислений </a:t>
            </a:r>
            <a:r>
              <a:rPr b="0" lang="en-US" sz="2000" strike="noStrike" u="none" baseline="-25000">
                <a:solidFill>
                  <a:srgbClr val="000000"/>
                </a:solidFill>
                <a:uFillTx/>
                <a:latin typeface="Calibri"/>
              </a:rPr>
              <a:t>IOSO</a:t>
            </a:r>
            <a:r>
              <a:rPr b="0" lang="ru-RU" sz="2000" strike="noStrike" u="none" baseline="-25000">
                <a:solidFill>
                  <a:srgbClr val="000000"/>
                </a:solidFill>
                <a:uFillTx/>
                <a:latin typeface="Calibri"/>
              </a:rPr>
              <a:t> (должен быть установлен на ПК)</a:t>
            </a:r>
            <a:endParaRPr b="0" lang="ru-RU" sz="2000" strike="noStrike" u="none">
              <a:solidFill>
                <a:srgbClr val="000000"/>
              </a:solidFill>
              <a:uFillTx/>
              <a:latin typeface="Arial"/>
            </a:endParaRPr>
          </a:p>
        </p:txBody>
      </p:sp>
      <p:sp>
        <p:nvSpPr>
          <p:cNvPr id="178" name="TextBox 9"/>
          <p:cNvSpPr/>
          <p:nvPr/>
        </p:nvSpPr>
        <p:spPr>
          <a:xfrm>
            <a:off x="2546280" y="4136760"/>
            <a:ext cx="1266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trike="noStrike" u="none">
                <a:solidFill>
                  <a:schemeClr val="accent1">
                    <a:lumMod val="75000"/>
                  </a:schemeClr>
                </a:solidFill>
                <a:uFillTx/>
                <a:latin typeface="Terminator Cyr"/>
              </a:rPr>
              <a:t>IOSO</a:t>
            </a:r>
            <a:endParaRPr b="0" lang="ru-RU" sz="1800" strike="noStrike" u="none">
              <a:solidFill>
                <a:srgbClr val="000000"/>
              </a:solidFill>
              <a:uFillTx/>
              <a:latin typeface="Arial"/>
            </a:endParaRPr>
          </a:p>
        </p:txBody>
      </p:sp>
      <p:sp>
        <p:nvSpPr>
          <p:cNvPr id="179" name="Прямая соединительная линия 12"/>
          <p:cNvSpPr/>
          <p:nvPr/>
        </p:nvSpPr>
        <p:spPr>
          <a:xfrm>
            <a:off x="4206240" y="990000"/>
            <a:ext cx="3419640" cy="6840"/>
          </a:xfrm>
          <a:prstGeom prst="line">
            <a:avLst/>
          </a:prstGeom>
          <a:ln w="57150">
            <a:solidFill>
              <a:srgbClr val="3d71a1"/>
            </a:solidFill>
            <a:round/>
          </a:ln>
        </p:spPr>
        <p:style>
          <a:lnRef idx="0"/>
          <a:fillRef idx="0"/>
          <a:effectRef idx="0"/>
          <a:fontRef idx="minor"/>
        </p:style>
        <p:txBody>
          <a:bodyPr lIns="109080" rIns="109080" tIns="3240" bIns="3240" anchor="ctr">
            <a:noAutofit/>
          </a:bodyPr>
          <a:p>
            <a:endParaRPr b="1" lang="ru-RU" sz="1800" strike="noStrike" u="none">
              <a:solidFill>
                <a:srgbClr val="000000"/>
              </a:solidFill>
              <a:uFillTx/>
              <a:latin typeface="Segoe UI Semibold"/>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Рисунок 4" descr=""/>
          <p:cNvPicPr/>
          <p:nvPr/>
        </p:nvPicPr>
        <p:blipFill>
          <a:blip r:embed="rId1"/>
          <a:stretch/>
        </p:blipFill>
        <p:spPr>
          <a:xfrm>
            <a:off x="1315080" y="880560"/>
            <a:ext cx="9665280" cy="5871960"/>
          </a:xfrm>
          <a:prstGeom prst="rect">
            <a:avLst/>
          </a:prstGeom>
          <a:noFill/>
          <a:ln w="0">
            <a:noFill/>
          </a:ln>
        </p:spPr>
      </p:pic>
      <p:sp>
        <p:nvSpPr>
          <p:cNvPr id="181" name="Стрелка: вправо 5"/>
          <p:cNvSpPr/>
          <p:nvPr/>
        </p:nvSpPr>
        <p:spPr>
          <a:xfrm>
            <a:off x="6292440" y="241596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2" name="Стрелка: вправо 8"/>
          <p:cNvSpPr/>
          <p:nvPr/>
        </p:nvSpPr>
        <p:spPr>
          <a:xfrm>
            <a:off x="9126000" y="2318760"/>
            <a:ext cx="297360" cy="43164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3" name="Стрелка: вправо 11"/>
          <p:cNvSpPr/>
          <p:nvPr/>
        </p:nvSpPr>
        <p:spPr>
          <a:xfrm>
            <a:off x="7715520" y="239508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4" name="Стрелка: вправо 12"/>
          <p:cNvSpPr/>
          <p:nvPr/>
        </p:nvSpPr>
        <p:spPr>
          <a:xfrm>
            <a:off x="4845240" y="237420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5" name="Заголовок 1"/>
          <p:cNvSpPr/>
          <p:nvPr/>
        </p:nvSpPr>
        <p:spPr>
          <a:xfrm>
            <a:off x="4763520" y="119160"/>
            <a:ext cx="7358400" cy="611640"/>
          </a:xfrm>
          <a:prstGeom prst="rect">
            <a:avLst/>
          </a:prstGeom>
          <a:noFill/>
          <a:ln w="0">
            <a:noFill/>
          </a:ln>
        </p:spPr>
        <p:style>
          <a:lnRef idx="0"/>
          <a:fillRef idx="0"/>
          <a:effectRef idx="0"/>
          <a:fontRef idx="minor"/>
        </p:style>
        <p:txBody>
          <a:bodyPr anchor="ctr">
            <a:normAutofit/>
          </a:bodyPr>
          <a:p>
            <a:pPr algn="r" defTabSz="914400">
              <a:lnSpc>
                <a:spcPct val="90000"/>
              </a:lnSpc>
            </a:pPr>
            <a:r>
              <a:rPr b="0" lang="ru-RU" sz="2800" strike="noStrike" u="none">
                <a:solidFill>
                  <a:srgbClr val="3d71a1"/>
                </a:solidFill>
                <a:uFillTx/>
                <a:latin typeface="Calibri Light"/>
              </a:rPr>
              <a:t>БПЛА. Цифровая нить</a:t>
            </a:r>
            <a:endParaRPr b="0" lang="ru-RU" sz="2800" strike="noStrike" u="none">
              <a:solidFill>
                <a:srgbClr val="000000"/>
              </a:solidFill>
              <a:uFillTx/>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Стрелка: вправо 5"/>
          <p:cNvSpPr/>
          <p:nvPr/>
        </p:nvSpPr>
        <p:spPr>
          <a:xfrm>
            <a:off x="6292440" y="241596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7" name="Стрелка: вправо 8"/>
          <p:cNvSpPr/>
          <p:nvPr/>
        </p:nvSpPr>
        <p:spPr>
          <a:xfrm>
            <a:off x="9126000" y="2318760"/>
            <a:ext cx="297360" cy="43164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88" name="TextBox 3"/>
          <p:cNvSpPr/>
          <p:nvPr/>
        </p:nvSpPr>
        <p:spPr>
          <a:xfrm>
            <a:off x="3704760" y="4739040"/>
            <a:ext cx="5502600" cy="194904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tabLst>
                <a:tab algn="l" pos="0"/>
              </a:tabLst>
            </a:pPr>
            <a:r>
              <a:rPr b="0" lang="ru-RU" sz="1400" strike="noStrike" u="none">
                <a:solidFill>
                  <a:srgbClr val="ffffff"/>
                </a:solidFill>
                <a:uFillTx/>
                <a:latin typeface="Calibri"/>
              </a:rPr>
              <a:t>Разделы программы:</a:t>
            </a:r>
            <a:endParaRPr b="0" lang="ru-RU" sz="14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Настройка расчетного проекта</a:t>
            </a:r>
            <a:endParaRPr b="0" lang="ru-RU" sz="18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Параметрические исследования </a:t>
            </a:r>
            <a:r>
              <a:rPr b="0" lang="en-US" sz="1800" strike="noStrike" u="none">
                <a:solidFill>
                  <a:srgbClr val="ffffff"/>
                </a:solidFill>
                <a:uFillTx/>
                <a:latin typeface="Calibri"/>
              </a:rPr>
              <a:t>(DOE)</a:t>
            </a:r>
            <a:endParaRPr b="0" lang="ru-RU" sz="18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Постановка задачи оптимизации</a:t>
            </a:r>
            <a:endParaRPr b="0" lang="ru-RU" sz="18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Статус</a:t>
            </a:r>
            <a:endParaRPr b="0" lang="ru-RU" sz="18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Результаты</a:t>
            </a:r>
            <a:endParaRPr b="0" lang="ru-RU" sz="1800" strike="noStrike" u="none">
              <a:solidFill>
                <a:srgbClr val="000000"/>
              </a:solidFill>
              <a:uFillTx/>
              <a:latin typeface="Arial"/>
            </a:endParaRPr>
          </a:p>
          <a:p>
            <a:pPr marL="285840" indent="-285840" defTabSz="457200">
              <a:lnSpc>
                <a:spcPct val="100000"/>
              </a:lnSpc>
              <a:buClr>
                <a:srgbClr val="ffffff"/>
              </a:buClr>
              <a:buFont typeface="Arial"/>
              <a:buChar char="•"/>
              <a:tabLst>
                <a:tab algn="l" pos="0"/>
              </a:tabLst>
            </a:pPr>
            <a:r>
              <a:rPr b="0" lang="ru-RU" sz="1800" strike="noStrike" u="none">
                <a:solidFill>
                  <a:srgbClr val="ffffff"/>
                </a:solidFill>
                <a:uFillTx/>
                <a:latin typeface="Calibri"/>
              </a:rPr>
              <a:t>Протокол </a:t>
            </a:r>
            <a:endParaRPr b="0" lang="ru-RU" sz="1800" strike="noStrike" u="none">
              <a:solidFill>
                <a:srgbClr val="000000"/>
              </a:solidFill>
              <a:uFillTx/>
              <a:latin typeface="Arial"/>
            </a:endParaRPr>
          </a:p>
        </p:txBody>
      </p:sp>
      <p:sp>
        <p:nvSpPr>
          <p:cNvPr id="189" name="Стрелка: вправо 11"/>
          <p:cNvSpPr/>
          <p:nvPr/>
        </p:nvSpPr>
        <p:spPr>
          <a:xfrm>
            <a:off x="7715520" y="239508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90" name="Стрелка: вправо 12"/>
          <p:cNvSpPr/>
          <p:nvPr/>
        </p:nvSpPr>
        <p:spPr>
          <a:xfrm>
            <a:off x="4845240" y="2374200"/>
            <a:ext cx="297360" cy="292680"/>
          </a:xfrm>
          <a:prstGeom prst="rightArrow">
            <a:avLst>
              <a:gd name="adj1" fmla="val 50000"/>
              <a:gd name="adj2" fmla="val 50000"/>
            </a:avLst>
          </a:prstGeom>
          <a:noFill/>
          <a:ln w="9525">
            <a:solidFill>
              <a:srgbClr val="a5a5a5"/>
            </a:solidFill>
            <a:round/>
          </a:ln>
        </p:spPr>
        <p:style>
          <a:lnRef idx="0"/>
          <a:fillRef idx="0"/>
          <a:effectRef idx="0"/>
          <a:fontRef idx="minor"/>
        </p:style>
        <p:txBody>
          <a:bodyPr lIns="90000" rIns="90000" tIns="45000" bIns="45000" anchor="ctr">
            <a:noAutofit/>
          </a:bodyPr>
          <a:p>
            <a:pPr algn="ctr" defTabSz="457200">
              <a:lnSpc>
                <a:spcPct val="100000"/>
              </a:lnSpc>
              <a:tabLst>
                <a:tab algn="l" pos="0"/>
              </a:tabLst>
            </a:pPr>
            <a:endParaRPr b="0" lang="ru-RU" sz="1800" strike="noStrike" u="none">
              <a:solidFill>
                <a:srgbClr val="9bbb59"/>
              </a:solidFill>
              <a:uFillTx/>
              <a:latin typeface="Calibri"/>
            </a:endParaRPr>
          </a:p>
        </p:txBody>
      </p:sp>
      <p:sp>
        <p:nvSpPr>
          <p:cNvPr id="191" name="Заголовок 1"/>
          <p:cNvSpPr/>
          <p:nvPr/>
        </p:nvSpPr>
        <p:spPr>
          <a:xfrm>
            <a:off x="4763520" y="119160"/>
            <a:ext cx="7358400" cy="611640"/>
          </a:xfrm>
          <a:prstGeom prst="rect">
            <a:avLst/>
          </a:prstGeom>
          <a:noFill/>
          <a:ln w="0">
            <a:noFill/>
          </a:ln>
        </p:spPr>
        <p:style>
          <a:lnRef idx="0"/>
          <a:fillRef idx="0"/>
          <a:effectRef idx="0"/>
          <a:fontRef idx="minor"/>
        </p:style>
        <p:txBody>
          <a:bodyPr anchor="ctr">
            <a:normAutofit/>
          </a:bodyPr>
          <a:p>
            <a:pPr algn="r" defTabSz="914400">
              <a:lnSpc>
                <a:spcPct val="90000"/>
              </a:lnSpc>
            </a:pPr>
            <a:r>
              <a:rPr b="0" lang="ru-RU" sz="2800" strike="noStrike" u="none">
                <a:solidFill>
                  <a:srgbClr val="3d71a1"/>
                </a:solidFill>
                <a:uFillTx/>
                <a:latin typeface="Calibri Light"/>
              </a:rPr>
              <a:t>БПЛА. Цифровая нить</a:t>
            </a:r>
            <a:endParaRPr b="0" lang="ru-RU" sz="2800" strike="noStrike" u="none">
              <a:solidFill>
                <a:srgbClr val="000000"/>
              </a:solidFill>
              <a:uFillTx/>
              <a:latin typeface="Arial"/>
            </a:endParaRPr>
          </a:p>
        </p:txBody>
      </p:sp>
      <p:pic>
        <p:nvPicPr>
          <p:cNvPr id="192" name="Рисунок 13" descr=""/>
          <p:cNvPicPr/>
          <p:nvPr/>
        </p:nvPicPr>
        <p:blipFill>
          <a:blip r:embed="rId1"/>
          <a:stretch/>
        </p:blipFill>
        <p:spPr>
          <a:xfrm>
            <a:off x="1160280" y="746640"/>
            <a:ext cx="9581760" cy="5124240"/>
          </a:xfrm>
          <a:prstGeom prst="rect">
            <a:avLst/>
          </a:prstGeom>
          <a:noFill/>
          <a:ln w="0">
            <a:noFill/>
          </a:ln>
        </p:spPr>
      </p:pic>
      <p:pic>
        <p:nvPicPr>
          <p:cNvPr id="193" name="Объект 4" descr=""/>
          <p:cNvPicPr/>
          <p:nvPr/>
        </p:nvPicPr>
        <p:blipFill>
          <a:blip r:embed="rId2"/>
          <a:srcRect l="1089" t="0" r="578" b="3199"/>
          <a:stretch/>
        </p:blipFill>
        <p:spPr>
          <a:xfrm>
            <a:off x="4995720" y="3364200"/>
            <a:ext cx="5837400" cy="2279160"/>
          </a:xfrm>
          <a:prstGeom prst="rect">
            <a:avLst/>
          </a:prstGeom>
          <a:noFill/>
          <a:ln w="0">
            <a:noFill/>
          </a:ln>
          <a:effectLst>
            <a:outerShdw algn="tl" blurRad="291960" dir="2700000" dist="139498" rotWithShape="0">
              <a:srgbClr val="333333">
                <a:alpha val="65000"/>
              </a:srgbClr>
            </a:outerShdw>
          </a:effectLst>
        </p:spPr>
      </p:pic>
      <p:sp>
        <p:nvSpPr>
          <p:cNvPr id="194" name="TextBox 16"/>
          <p:cNvSpPr/>
          <p:nvPr/>
        </p:nvSpPr>
        <p:spPr>
          <a:xfrm>
            <a:off x="1027080" y="6066000"/>
            <a:ext cx="92808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Проведение расчета(ов) и проверка соответствия результатов требованиям</a:t>
            </a:r>
            <a:r>
              <a:rPr b="0" lang="en-US" sz="1800" strike="noStrike" u="none">
                <a:solidFill>
                  <a:srgbClr val="3d71a1"/>
                </a:solidFill>
                <a:uFillTx/>
                <a:latin typeface="Calibri"/>
              </a:rPr>
              <a:t>.</a:t>
            </a:r>
            <a:endParaRPr b="0" lang="ru-RU" sz="1800" strike="noStrike" u="none">
              <a:solidFill>
                <a:srgbClr val="000000"/>
              </a:solidFill>
              <a:uFillTx/>
              <a:latin typeface="Arial"/>
            </a:endParaRPr>
          </a:p>
        </p:txBody>
      </p:sp>
      <p:sp>
        <p:nvSpPr>
          <p:cNvPr id="195" name="Овал 17"/>
          <p:cNvSpPr/>
          <p:nvPr/>
        </p:nvSpPr>
        <p:spPr>
          <a:xfrm>
            <a:off x="7666920" y="1475640"/>
            <a:ext cx="691560" cy="591480"/>
          </a:xfrm>
          <a:prstGeom prst="ellipse">
            <a:avLst/>
          </a:prstGeom>
          <a:noFill/>
          <a:ln w="28575">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196" name="TextBox 18"/>
          <p:cNvSpPr/>
          <p:nvPr/>
        </p:nvSpPr>
        <p:spPr>
          <a:xfrm>
            <a:off x="1027080" y="6395040"/>
            <a:ext cx="31294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Передача результатов в </a:t>
            </a:r>
            <a:r>
              <a:rPr b="0" lang="en-US" sz="1800" strike="noStrike" u="none">
                <a:solidFill>
                  <a:srgbClr val="3d71a1"/>
                </a:solidFill>
                <a:uFillTx/>
                <a:latin typeface="Calibri"/>
              </a:rPr>
              <a:t>PLM</a:t>
            </a:r>
            <a:r>
              <a:rPr b="0" lang="ru-RU" sz="1800" strike="noStrike" u="none">
                <a:solidFill>
                  <a:srgbClr val="3d71a1"/>
                </a:solidFill>
                <a:uFillTx/>
                <a:latin typeface="Calibri"/>
              </a:rPr>
              <a:t>.</a:t>
            </a:r>
            <a:endParaRPr b="0" lang="ru-RU" sz="1800" strike="noStrike" u="none">
              <a:solidFill>
                <a:srgbClr val="000000"/>
              </a:solidFill>
              <a:uFillTx/>
              <a:latin typeface="Arial"/>
            </a:endParaRPr>
          </a:p>
        </p:txBody>
      </p:sp>
      <p:sp>
        <p:nvSpPr>
          <p:cNvPr id="197" name="Овал 19"/>
          <p:cNvSpPr/>
          <p:nvPr/>
        </p:nvSpPr>
        <p:spPr>
          <a:xfrm>
            <a:off x="9479520" y="5362200"/>
            <a:ext cx="1576440" cy="342720"/>
          </a:xfrm>
          <a:prstGeom prst="ellipse">
            <a:avLst/>
          </a:prstGeom>
          <a:noFill/>
          <a:ln w="28575">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198" name="Овал 1"/>
          <p:cNvSpPr/>
          <p:nvPr/>
        </p:nvSpPr>
        <p:spPr>
          <a:xfrm>
            <a:off x="9203760" y="3558960"/>
            <a:ext cx="1694880" cy="1802880"/>
          </a:xfrm>
          <a:prstGeom prst="ellipse">
            <a:avLst/>
          </a:prstGeom>
          <a:noFill/>
          <a:ln w="28575">
            <a:solidFill>
              <a:srgbClr val="ed7d31"/>
            </a:solidFill>
          </a:ln>
        </p:spPr>
        <p:style>
          <a:lnRef idx="2">
            <a:schemeClr val="accent2"/>
          </a:lnRef>
          <a:fillRef idx="1">
            <a:schemeClr val="lt1"/>
          </a:fillRef>
          <a:effectRef idx="0">
            <a:schemeClr val="accent2"/>
          </a:effectRef>
          <a:fontRef idx="minor"/>
        </p:style>
        <p:txBody>
          <a:bodyPr lIns="90000" rIns="90000" tIns="45000" bIns="45000" anchor="ctr">
            <a:noAutofit/>
          </a:bodyPr>
          <a:p>
            <a:pPr algn="ctr" defTabSz="914400">
              <a:lnSpc>
                <a:spcPct val="100000"/>
              </a:lnSpc>
            </a:pPr>
            <a:endParaRPr b="0" lang="ru-RU" sz="1800" strike="noStrike" u="none">
              <a:solidFill>
                <a:schemeClr val="dk1"/>
              </a:solidFill>
              <a:uFillTx/>
              <a:latin typeface="Calibri"/>
            </a:endParaRPr>
          </a:p>
        </p:txBody>
      </p:sp>
    </p:spTree>
  </p:cSld>
  <p:timing>
    <p:tnLst>
      <p:par>
        <p:cTn id="153" dur="indefinite" restart="never" nodeType="tmRoot">
          <p:childTnLst>
            <p:seq>
              <p:cTn id="154" dur="indefinite" nodeType="mainSeq">
                <p:childTnLst>
                  <p:par>
                    <p:cTn id="155" fill="hold">
                      <p:stCondLst>
                        <p:cond delay="0"/>
                      </p:stCondLst>
                      <p:childTnLst>
                        <p:par>
                          <p:cTn id="156" fill="hold">
                            <p:stCondLst>
                              <p:cond delay="0"/>
                            </p:stCondLst>
                            <p:childTnLst>
                              <p:par>
                                <p:cTn id="157" nodeType="afterEffect" fill="hold" presetClass="entr" presetID="22" presetSubtype="8">
                                  <p:stCondLst>
                                    <p:cond delay="750"/>
                                  </p:stCondLst>
                                  <p:childTnLst>
                                    <p:set>
                                      <p:cBhvr>
                                        <p:cTn id="158" dur="1" fill="hold">
                                          <p:stCondLst>
                                            <p:cond delay="0"/>
                                          </p:stCondLst>
                                        </p:cTn>
                                        <p:tgtEl>
                                          <p:spTgt spid="194"/>
                                        </p:tgtEl>
                                        <p:attrNameLst>
                                          <p:attrName>style.visibility</p:attrName>
                                        </p:attrNameLst>
                                      </p:cBhvr>
                                      <p:to>
                                        <p:strVal val="visible"/>
                                      </p:to>
                                    </p:set>
                                    <p:animEffect filter="wipe(left)" transition="in">
                                      <p:cBhvr additive="repl">
                                        <p:cTn id="159" dur="500"/>
                                        <p:tgtEl>
                                          <p:spTgt spid="194"/>
                                        </p:tgtEl>
                                      </p:cBhvr>
                                    </p:animEffect>
                                  </p:childTnLst>
                                </p:cTn>
                              </p:par>
                            </p:childTnLst>
                          </p:cTn>
                        </p:par>
                        <p:par>
                          <p:cTn id="160" fill="hold">
                            <p:stCondLst>
                              <p:cond delay="1250"/>
                            </p:stCondLst>
                            <p:childTnLst>
                              <p:par>
                                <p:cTn id="161" nodeType="afterEffect" fill="hold" presetClass="entr" presetID="22" presetSubtype="1">
                                  <p:stCondLst>
                                    <p:cond delay="500"/>
                                  </p:stCondLst>
                                  <p:childTnLst>
                                    <p:set>
                                      <p:cBhvr>
                                        <p:cTn id="162" dur="1" fill="hold">
                                          <p:stCondLst>
                                            <p:cond delay="0"/>
                                          </p:stCondLst>
                                        </p:cTn>
                                        <p:tgtEl>
                                          <p:spTgt spid="195"/>
                                        </p:tgtEl>
                                        <p:attrNameLst>
                                          <p:attrName>style.visibility</p:attrName>
                                        </p:attrNameLst>
                                      </p:cBhvr>
                                      <p:to>
                                        <p:strVal val="visible"/>
                                      </p:to>
                                    </p:set>
                                    <p:animEffect filter="wipe(up)" transition="in">
                                      <p:cBhvr additive="repl">
                                        <p:cTn id="163" dur="500"/>
                                        <p:tgtEl>
                                          <p:spTgt spid="195"/>
                                        </p:tgtEl>
                                      </p:cBhvr>
                                    </p:animEffect>
                                  </p:childTnLst>
                                </p:cTn>
                              </p:par>
                            </p:childTnLst>
                          </p:cTn>
                        </p:par>
                        <p:par>
                          <p:cTn id="164" fill="hold">
                            <p:stCondLst>
                              <p:cond delay="2250"/>
                            </p:stCondLst>
                            <p:childTnLst>
                              <p:par>
                                <p:cTn id="165" nodeType="afterEffect" fill="hold" presetClass="entr" presetID="22" presetSubtype="1">
                                  <p:stCondLst>
                                    <p:cond delay="1000"/>
                                  </p:stCondLst>
                                  <p:childTnLst>
                                    <p:set>
                                      <p:cBhvr>
                                        <p:cTn id="166" dur="1" fill="hold">
                                          <p:stCondLst>
                                            <p:cond delay="0"/>
                                          </p:stCondLst>
                                        </p:cTn>
                                        <p:tgtEl>
                                          <p:spTgt spid="198"/>
                                        </p:tgtEl>
                                        <p:attrNameLst>
                                          <p:attrName>style.visibility</p:attrName>
                                        </p:attrNameLst>
                                      </p:cBhvr>
                                      <p:to>
                                        <p:strVal val="visible"/>
                                      </p:to>
                                    </p:set>
                                    <p:animEffect filter="wipe(up)" transition="in">
                                      <p:cBhvr additive="repl">
                                        <p:cTn id="167" dur="500"/>
                                        <p:tgtEl>
                                          <p:spTgt spid="198"/>
                                        </p:tgtEl>
                                      </p:cBhvr>
                                    </p:animEffect>
                                  </p:childTnLst>
                                </p:cTn>
                              </p:par>
                            </p:childTnLst>
                          </p:cTn>
                        </p:par>
                        <p:par>
                          <p:cTn id="168" fill="hold">
                            <p:stCondLst>
                              <p:cond delay="3750"/>
                            </p:stCondLst>
                            <p:childTnLst>
                              <p:par>
                                <p:cTn id="169" nodeType="afterEffect" fill="hold" presetClass="entr" presetID="22" presetSubtype="8">
                                  <p:stCondLst>
                                    <p:cond delay="1000"/>
                                  </p:stCondLst>
                                  <p:childTnLst>
                                    <p:set>
                                      <p:cBhvr>
                                        <p:cTn id="170" dur="1" fill="hold">
                                          <p:stCondLst>
                                            <p:cond delay="0"/>
                                          </p:stCondLst>
                                        </p:cTn>
                                        <p:tgtEl>
                                          <p:spTgt spid="196"/>
                                        </p:tgtEl>
                                        <p:attrNameLst>
                                          <p:attrName>style.visibility</p:attrName>
                                        </p:attrNameLst>
                                      </p:cBhvr>
                                      <p:to>
                                        <p:strVal val="visible"/>
                                      </p:to>
                                    </p:set>
                                    <p:animEffect filter="wipe(left)" transition="in">
                                      <p:cBhvr additive="repl">
                                        <p:cTn id="171" dur="500"/>
                                        <p:tgtEl>
                                          <p:spTgt spid="196"/>
                                        </p:tgtEl>
                                      </p:cBhvr>
                                    </p:animEffect>
                                  </p:childTnLst>
                                </p:cTn>
                              </p:par>
                            </p:childTnLst>
                          </p:cTn>
                        </p:par>
                        <p:par>
                          <p:cTn id="172" fill="hold">
                            <p:stCondLst>
                              <p:cond delay="5250"/>
                            </p:stCondLst>
                            <p:childTnLst>
                              <p:par>
                                <p:cTn id="173" nodeType="afterEffect" fill="hold" presetClass="exit" presetID="10">
                                  <p:stCondLst>
                                    <p:cond delay="250"/>
                                  </p:stCondLst>
                                  <p:childTnLst>
                                    <p:animEffect filter="fade" transition="out">
                                      <p:cBhvr additive="repl">
                                        <p:cTn id="174" dur="500"/>
                                        <p:tgtEl>
                                          <p:spTgt spid="195"/>
                                        </p:tgtEl>
                                      </p:cBhvr>
                                    </p:animEffect>
                                    <p:set>
                                      <p:cBhvr>
                                        <p:cTn id="175" dur="1" fill="hold">
                                          <p:stCondLst>
                                            <p:cond delay="499"/>
                                          </p:stCondLst>
                                        </p:cTn>
                                        <p:tgtEl>
                                          <p:spTgt spid="195"/>
                                        </p:tgtEl>
                                        <p:attrNameLst>
                                          <p:attrName>style.visibility</p:attrName>
                                        </p:attrNameLst>
                                      </p:cBhvr>
                                      <p:to>
                                        <p:strVal val="hidden"/>
                                      </p:to>
                                    </p:set>
                                  </p:childTnLst>
                                </p:cTn>
                              </p:par>
                            </p:childTnLst>
                          </p:cTn>
                        </p:par>
                        <p:par>
                          <p:cTn id="176" fill="hold">
                            <p:stCondLst>
                              <p:cond delay="6000"/>
                            </p:stCondLst>
                            <p:childTnLst>
                              <p:par>
                                <p:cTn id="177" nodeType="afterEffect" fill="hold" presetClass="exit" presetID="10">
                                  <p:stCondLst>
                                    <p:cond delay="0"/>
                                  </p:stCondLst>
                                  <p:childTnLst>
                                    <p:animEffect filter="fade" transition="out">
                                      <p:cBhvr additive="repl">
                                        <p:cTn id="178" dur="500"/>
                                        <p:tgtEl>
                                          <p:spTgt spid="198"/>
                                        </p:tgtEl>
                                      </p:cBhvr>
                                    </p:animEffect>
                                    <p:set>
                                      <p:cBhvr>
                                        <p:cTn id="179" dur="1" fill="hold">
                                          <p:stCondLst>
                                            <p:cond delay="499"/>
                                          </p:stCondLst>
                                        </p:cTn>
                                        <p:tgtEl>
                                          <p:spTgt spid="198"/>
                                        </p:tgtEl>
                                        <p:attrNameLst>
                                          <p:attrName>style.visibility</p:attrName>
                                        </p:attrNameLst>
                                      </p:cBhvr>
                                      <p:to>
                                        <p:strVal val="hidden"/>
                                      </p:to>
                                    </p:set>
                                  </p:childTnLst>
                                </p:cTn>
                              </p:par>
                            </p:childTnLst>
                          </p:cTn>
                        </p:par>
                        <p:par>
                          <p:cTn id="180" fill="hold">
                            <p:stCondLst>
                              <p:cond delay="6500"/>
                            </p:stCondLst>
                            <p:childTnLst>
                              <p:par>
                                <p:cTn id="181" nodeType="afterEffect" fill="hold" presetClass="entr" presetID="22" presetSubtype="1">
                                  <p:stCondLst>
                                    <p:cond delay="750"/>
                                  </p:stCondLst>
                                  <p:childTnLst>
                                    <p:set>
                                      <p:cBhvr>
                                        <p:cTn id="182" dur="1" fill="hold">
                                          <p:stCondLst>
                                            <p:cond delay="0"/>
                                          </p:stCondLst>
                                        </p:cTn>
                                        <p:tgtEl>
                                          <p:spTgt spid="197"/>
                                        </p:tgtEl>
                                        <p:attrNameLst>
                                          <p:attrName>style.visibility</p:attrName>
                                        </p:attrNameLst>
                                      </p:cBhvr>
                                      <p:to>
                                        <p:strVal val="visible"/>
                                      </p:to>
                                    </p:set>
                                    <p:animEffect filter="wipe(up)" transition="in">
                                      <p:cBhvr additive="repl">
                                        <p:cTn id="183"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Рисунок 3" descr=""/>
          <p:cNvPicPr/>
          <p:nvPr/>
        </p:nvPicPr>
        <p:blipFill>
          <a:blip r:embed="rId1"/>
          <a:stretch/>
        </p:blipFill>
        <p:spPr>
          <a:xfrm>
            <a:off x="8954640" y="5726520"/>
            <a:ext cx="2559240" cy="578520"/>
          </a:xfrm>
          <a:prstGeom prst="rect">
            <a:avLst/>
          </a:prstGeom>
          <a:noFill/>
          <a:ln w="0">
            <a:noFill/>
          </a:ln>
        </p:spPr>
      </p:pic>
      <p:sp>
        <p:nvSpPr>
          <p:cNvPr id="200" name="PlaceHolder 1"/>
          <p:cNvSpPr>
            <a:spLocks noGrp="1"/>
          </p:cNvSpPr>
          <p:nvPr>
            <p:ph type="title"/>
          </p:nvPr>
        </p:nvSpPr>
        <p:spPr>
          <a:xfrm>
            <a:off x="626040" y="1570320"/>
            <a:ext cx="10315080" cy="599040"/>
          </a:xfrm>
          <a:prstGeom prst="rect">
            <a:avLst/>
          </a:prstGeom>
          <a:noFill/>
          <a:ln w="0">
            <a:noFill/>
          </a:ln>
        </p:spPr>
        <p:txBody>
          <a:bodyPr lIns="0" rIns="0" tIns="0" bIns="0" anchor="ctr">
            <a:noAutofit/>
          </a:bodyPr>
          <a:p>
            <a:pPr indent="0" algn="ctr" defTabSz="1105920">
              <a:lnSpc>
                <a:spcPct val="110000"/>
              </a:lnSpc>
              <a:buNone/>
              <a:tabLst>
                <a:tab algn="l" pos="0"/>
              </a:tabLst>
            </a:pPr>
            <a:r>
              <a:rPr b="0" lang="ru-RU" sz="5690" strike="noStrike" u="none">
                <a:solidFill>
                  <a:schemeClr val="lt1"/>
                </a:solidFill>
                <a:uFillTx/>
                <a:latin typeface="Arial"/>
                <a:ea typeface="Roboto Black"/>
              </a:rPr>
              <a:t>ОПТИМАЛЬНЫХ  РЕШЕНИЙ</a:t>
            </a:r>
            <a:endParaRPr b="0" lang="ru-RU" sz="5690" strike="noStrike" u="none">
              <a:solidFill>
                <a:schemeClr val="dk1"/>
              </a:solidFill>
              <a:uFillTx/>
              <a:latin typeface="Arial"/>
            </a:endParaRPr>
          </a:p>
        </p:txBody>
      </p:sp>
      <p:sp>
        <p:nvSpPr>
          <p:cNvPr id="201" name="Текст 2"/>
          <p:cNvSpPr/>
          <p:nvPr/>
        </p:nvSpPr>
        <p:spPr>
          <a:xfrm>
            <a:off x="4515840" y="5754600"/>
            <a:ext cx="1579680" cy="439560"/>
          </a:xfrm>
          <a:prstGeom prst="rect">
            <a:avLst/>
          </a:prstGeom>
          <a:noFill/>
          <a:ln w="0">
            <a:noFill/>
          </a:ln>
        </p:spPr>
        <p:style>
          <a:lnRef idx="0"/>
          <a:fillRef idx="0"/>
          <a:effectRef idx="0"/>
          <a:fontRef idx="minor"/>
        </p:style>
        <p:txBody>
          <a:bodyPr lIns="0" rIns="0" tIns="0" bIns="0" anchor="ctr">
            <a:noAutofit/>
          </a:bodyPr>
          <a:p>
            <a:pPr algn="just" defTabSz="1105920">
              <a:lnSpc>
                <a:spcPct val="90000"/>
              </a:lnSpc>
            </a:pPr>
            <a:endParaRPr b="0" lang="ru-RU" sz="1450" strike="noStrike" u="none">
              <a:solidFill>
                <a:srgbClr val="e9eff5"/>
              </a:solidFill>
              <a:uFillTx/>
              <a:latin typeface="Roboto"/>
              <a:ea typeface="Robo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TextBox 4"/>
          <p:cNvSpPr/>
          <p:nvPr/>
        </p:nvSpPr>
        <p:spPr>
          <a:xfrm>
            <a:off x="760320" y="588240"/>
            <a:ext cx="10683360" cy="19184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tabLst>
                <a:tab algn="l" pos="0"/>
              </a:tabLst>
            </a:pPr>
            <a:r>
              <a:rPr b="0" lang="ru-RU" sz="2400" strike="noStrike" u="none">
                <a:solidFill>
                  <a:srgbClr val="3d71a1"/>
                </a:solidFill>
                <a:uFillTx/>
                <a:latin typeface="DINPro"/>
              </a:rPr>
              <a:t>Увеличение объемов и сложности инженерных расчетов, повышение требований к ним ведет к необходимости применения автоматизированных информационных систем управления процессами расчетов и расчетными данными (систем </a:t>
            </a:r>
            <a:r>
              <a:rPr b="1" lang="en-US" sz="2400" strike="noStrike" u="none">
                <a:solidFill>
                  <a:srgbClr val="3d71a1"/>
                </a:solidFill>
                <a:uFillTx/>
                <a:latin typeface="DINPro"/>
              </a:rPr>
              <a:t>SPDM-</a:t>
            </a:r>
            <a:r>
              <a:rPr b="0" lang="ru-RU" sz="2400" strike="noStrike" u="none">
                <a:solidFill>
                  <a:srgbClr val="3d71a1"/>
                </a:solidFill>
                <a:uFillTx/>
                <a:latin typeface="DINPro"/>
              </a:rPr>
              <a:t>класса — </a:t>
            </a:r>
            <a:r>
              <a:rPr b="0" lang="en-US" sz="2400" strike="noStrike" u="none">
                <a:solidFill>
                  <a:srgbClr val="3d71a1"/>
                </a:solidFill>
                <a:uFillTx/>
                <a:latin typeface="DINPro"/>
              </a:rPr>
              <a:t>Simulation Processes and Data Management</a:t>
            </a:r>
            <a:endParaRPr b="0" lang="ru-RU" sz="2400" strike="noStrike" u="none">
              <a:solidFill>
                <a:srgbClr val="000000"/>
              </a:solidFill>
              <a:uFillTx/>
              <a:latin typeface="Arial"/>
            </a:endParaRPr>
          </a:p>
        </p:txBody>
      </p:sp>
      <p:sp>
        <p:nvSpPr>
          <p:cNvPr id="26" name="TextBox 6"/>
          <p:cNvSpPr/>
          <p:nvPr/>
        </p:nvSpPr>
        <p:spPr>
          <a:xfrm>
            <a:off x="760320" y="2157840"/>
            <a:ext cx="10883880" cy="487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tabLst>
                <a:tab algn="l" pos="0"/>
              </a:tabLst>
            </a:pPr>
            <a:r>
              <a:rPr b="1" lang="ru-RU" sz="2400" strike="noStrike" u="none">
                <a:solidFill>
                  <a:srgbClr val="3a3a39"/>
                </a:solidFill>
                <a:uFillTx/>
                <a:latin typeface="DINPro-Light"/>
              </a:rPr>
              <a:t>Решаемые задачи:</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 </a:t>
            </a:r>
            <a:r>
              <a:rPr b="0" lang="ru-RU" sz="2400" strike="noStrike" u="none">
                <a:solidFill>
                  <a:srgbClr val="3a3a39"/>
                </a:solidFill>
                <a:uFillTx/>
                <a:latin typeface="DINPro-Light"/>
              </a:rPr>
              <a:t>удобный доступ в единой среде к расчетным данным и инструментам</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(пре/постпроцессорам, решателям);</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 </a:t>
            </a:r>
            <a:r>
              <a:rPr b="0" lang="ru-RU" sz="2400" strike="noStrike" u="none">
                <a:solidFill>
                  <a:srgbClr val="3a3a39"/>
                </a:solidFill>
                <a:uFillTx/>
                <a:latin typeface="DINPro-Light"/>
              </a:rPr>
              <a:t>управление расчетными данными, учетом версий и взаимосвязей между ними;</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 </a:t>
            </a:r>
            <a:r>
              <a:rPr b="0" lang="ru-RU" sz="2400" strike="noStrike" u="none">
                <a:solidFill>
                  <a:srgbClr val="3a3a39"/>
                </a:solidFill>
                <a:uFillTx/>
                <a:latin typeface="DINPro-Light"/>
              </a:rPr>
              <a:t>удобство работы с программными и вычислительными ресурсами, в том числе с многопроцессорными кластерами;</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 </a:t>
            </a:r>
            <a:r>
              <a:rPr b="0" lang="ru-RU" sz="2400" strike="noStrike" u="none">
                <a:solidFill>
                  <a:srgbClr val="3a3a39"/>
                </a:solidFill>
                <a:uFillTx/>
                <a:latin typeface="DINPro-Light"/>
              </a:rPr>
              <a:t>автоматизированное сохранение результатов расчета;</a:t>
            </a:r>
            <a:endParaRPr b="0" lang="ru-RU" sz="2400" strike="noStrike" u="none">
              <a:solidFill>
                <a:srgbClr val="000000"/>
              </a:solidFill>
              <a:uFillTx/>
              <a:latin typeface="Arial"/>
            </a:endParaRPr>
          </a:p>
          <a:p>
            <a:pPr defTabSz="914400">
              <a:lnSpc>
                <a:spcPct val="100000"/>
              </a:lnSpc>
              <a:spcAft>
                <a:spcPts val="1199"/>
              </a:spcAft>
              <a:tabLst>
                <a:tab algn="l" pos="0"/>
              </a:tabLst>
            </a:pPr>
            <a:r>
              <a:rPr b="0" lang="ru-RU" sz="2400" strike="noStrike" u="none">
                <a:solidFill>
                  <a:srgbClr val="3a3a39"/>
                </a:solidFill>
                <a:uFillTx/>
                <a:latin typeface="DINPro-Light"/>
              </a:rPr>
              <a:t>– </a:t>
            </a:r>
            <a:r>
              <a:rPr b="0" lang="ru-RU" sz="2400" strike="noStrike" u="none">
                <a:solidFill>
                  <a:srgbClr val="3a3a39"/>
                </a:solidFill>
                <a:uFillTx/>
                <a:latin typeface="DINPro-Light"/>
              </a:rPr>
              <a:t>возможность увеличения функциональности за счет простой интеграции в состав системы дополнительных расчетных кодов, в том числе корпоративных, без элементов программирования</a:t>
            </a:r>
            <a:r>
              <a:rPr b="0" lang="en-US" sz="2400" strike="noStrike" u="none">
                <a:solidFill>
                  <a:srgbClr val="3a3a39"/>
                </a:solidFill>
                <a:uFillTx/>
                <a:latin typeface="DINPro-Light"/>
              </a:rPr>
              <a:t> </a:t>
            </a:r>
            <a:r>
              <a:rPr b="0" lang="ru-RU" sz="2400" strike="noStrike" u="none">
                <a:solidFill>
                  <a:srgbClr val="3a3a39"/>
                </a:solidFill>
                <a:uFillTx/>
                <a:latin typeface="DINPro-Light"/>
              </a:rPr>
              <a:t> и участия разработчиков системы.</a:t>
            </a: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pic>
        <p:nvPicPr>
          <p:cNvPr id="28" name="Объект 4" descr=""/>
          <p:cNvPicPr/>
          <p:nvPr/>
        </p:nvPicPr>
        <p:blipFill>
          <a:blip r:embed="rId1"/>
          <a:srcRect l="0" t="0" r="0" b="3487"/>
          <a:stretch/>
        </p:blipFill>
        <p:spPr>
          <a:xfrm>
            <a:off x="598680" y="1002960"/>
            <a:ext cx="5103360" cy="4199400"/>
          </a:xfrm>
          <a:prstGeom prst="rect">
            <a:avLst/>
          </a:prstGeom>
          <a:noFill/>
          <a:ln w="0">
            <a:noFill/>
          </a:ln>
          <a:effectLst>
            <a:outerShdw algn="tl" blurRad="291960" dir="2700000" dist="139498" rotWithShape="0">
              <a:srgbClr val="333333">
                <a:alpha val="65000"/>
              </a:srgbClr>
            </a:outerShdw>
          </a:effectLst>
        </p:spPr>
      </p:pic>
      <p:pic>
        <p:nvPicPr>
          <p:cNvPr id="29" name="Рисунок 6" descr=""/>
          <p:cNvPicPr/>
          <p:nvPr/>
        </p:nvPicPr>
        <p:blipFill>
          <a:blip r:embed="rId2"/>
          <a:srcRect l="1250" t="2095" r="0" b="3413"/>
          <a:stretch/>
        </p:blipFill>
        <p:spPr>
          <a:xfrm>
            <a:off x="6449040" y="1002960"/>
            <a:ext cx="5040360" cy="4199400"/>
          </a:xfrm>
          <a:prstGeom prst="rect">
            <a:avLst/>
          </a:prstGeom>
          <a:noFill/>
          <a:ln w="0">
            <a:solidFill>
              <a:srgbClr val="0083c0"/>
            </a:solidFill>
          </a:ln>
          <a:effectLst>
            <a:outerShdw algn="tl" blurRad="291960" dir="2700000" dist="139498" rotWithShape="0">
              <a:srgbClr val="333333">
                <a:alpha val="65000"/>
              </a:srgbClr>
            </a:outerShdw>
          </a:effectLst>
        </p:spPr>
      </p:pic>
      <p:sp>
        <p:nvSpPr>
          <p:cNvPr id="30" name="TextBox 2"/>
          <p:cNvSpPr/>
          <p:nvPr/>
        </p:nvSpPr>
        <p:spPr>
          <a:xfrm>
            <a:off x="883800" y="5724720"/>
            <a:ext cx="4533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Пример. В дереве проектов находиться:</a:t>
            </a:r>
            <a:endParaRPr b="0" lang="ru-RU" sz="1800" strike="noStrike" u="none">
              <a:solidFill>
                <a:srgbClr val="000000"/>
              </a:solidFill>
              <a:uFillTx/>
              <a:latin typeface="Arial"/>
            </a:endParaRPr>
          </a:p>
        </p:txBody>
      </p:sp>
      <p:sp>
        <p:nvSpPr>
          <p:cNvPr id="31" name="Выноска: двойная изогнутая линия с чертой 5"/>
          <p:cNvSpPr/>
          <p:nvPr/>
        </p:nvSpPr>
        <p:spPr>
          <a:xfrm>
            <a:off x="2270880" y="3489840"/>
            <a:ext cx="1604880" cy="314280"/>
          </a:xfrm>
          <a:prstGeom prst="accentCallout3">
            <a:avLst>
              <a:gd name="adj1" fmla="val 18750"/>
              <a:gd name="adj2" fmla="val -8333"/>
              <a:gd name="adj3" fmla="val 19170"/>
              <a:gd name="adj4" fmla="val -117616"/>
              <a:gd name="adj5" fmla="val 863679"/>
              <a:gd name="adj6" fmla="val -117616"/>
              <a:gd name="adj7" fmla="val 866378"/>
              <a:gd name="adj8" fmla="val -80743"/>
            </a:avLst>
          </a:prstGeom>
          <a:noFill/>
          <a:ln w="19050">
            <a:solidFill>
              <a:srgbClr val="ed7d31">
                <a:lumMod val="75000"/>
              </a:srgbClr>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lt1"/>
              </a:solidFill>
              <a:uFillTx/>
              <a:latin typeface="Calibri"/>
            </a:endParaRPr>
          </a:p>
        </p:txBody>
      </p:sp>
      <p:sp>
        <p:nvSpPr>
          <p:cNvPr id="32" name="Выноска: двойная изогнутая линия с чертой 7"/>
          <p:cNvSpPr/>
          <p:nvPr/>
        </p:nvSpPr>
        <p:spPr>
          <a:xfrm>
            <a:off x="2458800" y="4094640"/>
            <a:ext cx="1604880" cy="345240"/>
          </a:xfrm>
          <a:prstGeom prst="accentCallout3">
            <a:avLst>
              <a:gd name="adj1" fmla="val 18750"/>
              <a:gd name="adj2" fmla="val -8333"/>
              <a:gd name="adj3" fmla="val 17700"/>
              <a:gd name="adj4" fmla="val -101160"/>
              <a:gd name="adj5" fmla="val 693330"/>
              <a:gd name="adj6" fmla="val -105461"/>
              <a:gd name="adj7" fmla="val 693406"/>
              <a:gd name="adj8" fmla="val -91810"/>
            </a:avLst>
          </a:prstGeom>
          <a:noFill/>
          <a:ln w="19050">
            <a:solidFill>
              <a:srgbClr val="0083c0"/>
            </a:solidFill>
            <a:prstDash val="dash"/>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accent1">
                  <a:lumMod val="50000"/>
                </a:schemeClr>
              </a:solidFill>
              <a:uFillTx/>
              <a:latin typeface="Calibri"/>
            </a:endParaRPr>
          </a:p>
        </p:txBody>
      </p:sp>
      <p:sp>
        <p:nvSpPr>
          <p:cNvPr id="33" name="TextBox 8"/>
          <p:cNvSpPr/>
          <p:nvPr/>
        </p:nvSpPr>
        <p:spPr>
          <a:xfrm>
            <a:off x="6449040" y="5855040"/>
            <a:ext cx="4533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1. Создаем расчетный проект для </a:t>
            </a:r>
            <a:r>
              <a:rPr b="0" lang="en-US" sz="1800" strike="noStrike" u="none">
                <a:solidFill>
                  <a:srgbClr val="3d71a1"/>
                </a:solidFill>
                <a:uFillTx/>
                <a:latin typeface="Calibri"/>
              </a:rPr>
              <a:t>IOSO</a:t>
            </a:r>
            <a:endParaRPr b="0" lang="ru-RU" sz="1800" strike="noStrike" u="none">
              <a:solidFill>
                <a:srgbClr val="000000"/>
              </a:solidFill>
              <a:uFillTx/>
              <a:latin typeface="Arial"/>
            </a:endParaRPr>
          </a:p>
        </p:txBody>
      </p:sp>
      <p:pic>
        <p:nvPicPr>
          <p:cNvPr id="34" name="Рисунок 10" descr=""/>
          <p:cNvPicPr/>
          <p:nvPr/>
        </p:nvPicPr>
        <p:blipFill>
          <a:blip r:embed="rId3"/>
          <a:stretch/>
        </p:blipFill>
        <p:spPr>
          <a:xfrm>
            <a:off x="8901000" y="2545920"/>
            <a:ext cx="3057480" cy="3090960"/>
          </a:xfrm>
          <a:prstGeom prst="rect">
            <a:avLst/>
          </a:prstGeom>
          <a:noFill/>
          <a:ln w="0">
            <a:solidFill>
              <a:srgbClr val="3d71a1"/>
            </a:solidFill>
          </a:ln>
          <a:effectLst>
            <a:outerShdw algn="tl" blurRad="291960" dir="2700000" dist="139498" rotWithShape="0">
              <a:srgbClr val="333333">
                <a:alpha val="65000"/>
              </a:srgbClr>
            </a:outerShdw>
          </a:effectLst>
        </p:spPr>
      </p:pic>
      <p:sp>
        <p:nvSpPr>
          <p:cNvPr id="35" name="TextBox 13"/>
          <p:cNvSpPr/>
          <p:nvPr/>
        </p:nvSpPr>
        <p:spPr>
          <a:xfrm>
            <a:off x="994680" y="6011640"/>
            <a:ext cx="4533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геометрия в формате </a:t>
            </a:r>
            <a:r>
              <a:rPr b="0" lang="en-US" sz="1800" strike="noStrike" u="none">
                <a:solidFill>
                  <a:schemeClr val="dk1"/>
                </a:solidFill>
                <a:uFillTx/>
                <a:latin typeface="Calibri"/>
              </a:rPr>
              <a:t>KOMPAS-3D</a:t>
            </a:r>
            <a:r>
              <a:rPr b="0" lang="ru-RU" sz="1800" strike="noStrike" u="none">
                <a:solidFill>
                  <a:schemeClr val="dk1"/>
                </a:solidFill>
                <a:uFillTx/>
                <a:latin typeface="Calibri"/>
              </a:rPr>
              <a:t>;</a:t>
            </a:r>
            <a:endParaRPr b="0" lang="ru-RU" sz="1800" strike="noStrike" u="none">
              <a:solidFill>
                <a:srgbClr val="000000"/>
              </a:solidFill>
              <a:uFillTx/>
              <a:latin typeface="Arial"/>
            </a:endParaRPr>
          </a:p>
        </p:txBody>
      </p:sp>
      <p:sp>
        <p:nvSpPr>
          <p:cNvPr id="36" name="TextBox 14"/>
          <p:cNvSpPr/>
          <p:nvPr/>
        </p:nvSpPr>
        <p:spPr>
          <a:xfrm>
            <a:off x="994680" y="6298560"/>
            <a:ext cx="4533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требования к расчету.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22" presetSubtype="8">
                                  <p:stCondLst>
                                    <p:cond delay="1000"/>
                                  </p:stCondLst>
                                  <p:childTnLst>
                                    <p:set>
                                      <p:cBhvr>
                                        <p:cTn id="6" dur="1" fill="hold">
                                          <p:stCondLst>
                                            <p:cond delay="0"/>
                                          </p:stCondLst>
                                        </p:cTn>
                                        <p:tgtEl>
                                          <p:spTgt spid="35"/>
                                        </p:tgtEl>
                                        <p:attrNameLst>
                                          <p:attrName>style.visibility</p:attrName>
                                        </p:attrNameLst>
                                      </p:cBhvr>
                                      <p:to>
                                        <p:strVal val="visible"/>
                                      </p:to>
                                    </p:set>
                                    <p:animEffect filter="wipe(left)" transition="in">
                                      <p:cBhvr additive="repl">
                                        <p:cTn id="7" dur="500"/>
                                        <p:tgtEl>
                                          <p:spTgt spid="35"/>
                                        </p:tgtEl>
                                      </p:cBhvr>
                                    </p:animEffect>
                                  </p:childTnLst>
                                </p:cTn>
                              </p:par>
                            </p:childTnLst>
                          </p:cTn>
                        </p:par>
                        <p:par>
                          <p:cTn id="8" fill="hold">
                            <p:stCondLst>
                              <p:cond delay="1500"/>
                            </p:stCondLst>
                            <p:childTnLst>
                              <p:par>
                                <p:cTn id="9" nodeType="afterEffect" fill="hold" presetClass="entr" presetID="22" presetSubtype="4">
                                  <p:stCondLst>
                                    <p:cond delay="500"/>
                                  </p:stCondLst>
                                  <p:childTnLst>
                                    <p:set>
                                      <p:cBhvr>
                                        <p:cTn id="10" dur="1" fill="hold">
                                          <p:stCondLst>
                                            <p:cond delay="0"/>
                                          </p:stCondLst>
                                        </p:cTn>
                                        <p:tgtEl>
                                          <p:spTgt spid="31"/>
                                        </p:tgtEl>
                                        <p:attrNameLst>
                                          <p:attrName>style.visibility</p:attrName>
                                        </p:attrNameLst>
                                      </p:cBhvr>
                                      <p:to>
                                        <p:strVal val="visible"/>
                                      </p:to>
                                    </p:set>
                                    <p:animEffect filter="wipe(down)" transition="in">
                                      <p:cBhvr additive="repl">
                                        <p:cTn id="11" dur="500"/>
                                        <p:tgtEl>
                                          <p:spTgt spid="31"/>
                                        </p:tgtEl>
                                      </p:cBhvr>
                                    </p:animEffect>
                                  </p:childTnLst>
                                </p:cTn>
                              </p:par>
                            </p:childTnLst>
                          </p:cTn>
                        </p:par>
                        <p:par>
                          <p:cTn id="12" fill="hold">
                            <p:stCondLst>
                              <p:cond delay="2500"/>
                            </p:stCondLst>
                            <p:childTnLst>
                              <p:par>
                                <p:cTn id="13" nodeType="afterEffect" fill="hold" presetClass="entr" presetID="22" presetSubtype="8">
                                  <p:stCondLst>
                                    <p:cond delay="1000"/>
                                  </p:stCondLst>
                                  <p:childTnLst>
                                    <p:set>
                                      <p:cBhvr>
                                        <p:cTn id="14" dur="1" fill="hold">
                                          <p:stCondLst>
                                            <p:cond delay="0"/>
                                          </p:stCondLst>
                                        </p:cTn>
                                        <p:tgtEl>
                                          <p:spTgt spid="36"/>
                                        </p:tgtEl>
                                        <p:attrNameLst>
                                          <p:attrName>style.visibility</p:attrName>
                                        </p:attrNameLst>
                                      </p:cBhvr>
                                      <p:to>
                                        <p:strVal val="visible"/>
                                      </p:to>
                                    </p:set>
                                    <p:animEffect filter="wipe(left)" transition="in">
                                      <p:cBhvr additive="repl">
                                        <p:cTn id="15" dur="500"/>
                                        <p:tgtEl>
                                          <p:spTgt spid="36"/>
                                        </p:tgtEl>
                                      </p:cBhvr>
                                    </p:animEffect>
                                  </p:childTnLst>
                                </p:cTn>
                              </p:par>
                            </p:childTnLst>
                          </p:cTn>
                        </p:par>
                        <p:par>
                          <p:cTn id="16" fill="hold">
                            <p:stCondLst>
                              <p:cond delay="4000"/>
                            </p:stCondLst>
                            <p:childTnLst>
                              <p:par>
                                <p:cTn id="17" nodeType="afterEffect" fill="hold" presetClass="entr" presetID="22" presetSubtype="4">
                                  <p:stCondLst>
                                    <p:cond delay="500"/>
                                  </p:stCondLst>
                                  <p:childTnLst>
                                    <p:set>
                                      <p:cBhvr>
                                        <p:cTn id="18" dur="1" fill="hold">
                                          <p:stCondLst>
                                            <p:cond delay="0"/>
                                          </p:stCondLst>
                                        </p:cTn>
                                        <p:tgtEl>
                                          <p:spTgt spid="32"/>
                                        </p:tgtEl>
                                        <p:attrNameLst>
                                          <p:attrName>style.visibility</p:attrName>
                                        </p:attrNameLst>
                                      </p:cBhvr>
                                      <p:to>
                                        <p:strVal val="visible"/>
                                      </p:to>
                                    </p:set>
                                    <p:animEffect filter="wipe(down)" transition="in">
                                      <p:cBhvr additive="repl">
                                        <p:cTn id="19" dur="500"/>
                                        <p:tgtEl>
                                          <p:spTgt spid="32"/>
                                        </p:tgtEl>
                                      </p:cBhvr>
                                    </p:animEffect>
                                  </p:childTnLst>
                                </p:cTn>
                              </p:par>
                            </p:childTnLst>
                          </p:cTn>
                        </p:par>
                        <p:par>
                          <p:cTn id="20" fill="hold">
                            <p:stCondLst>
                              <p:cond delay="5000"/>
                            </p:stCondLst>
                            <p:childTnLst>
                              <p:par>
                                <p:cTn id="21" nodeType="afterEffect" fill="hold" presetClass="entr" presetID="22" presetSubtype="8">
                                  <p:stCondLst>
                                    <p:cond delay="1000"/>
                                  </p:stCondLst>
                                  <p:childTnLst>
                                    <p:set>
                                      <p:cBhvr>
                                        <p:cTn id="22" dur="1" fill="hold">
                                          <p:stCondLst>
                                            <p:cond delay="0"/>
                                          </p:stCondLst>
                                        </p:cTn>
                                        <p:tgtEl>
                                          <p:spTgt spid="33"/>
                                        </p:tgtEl>
                                        <p:attrNameLst>
                                          <p:attrName>style.visibility</p:attrName>
                                        </p:attrNameLst>
                                      </p:cBhvr>
                                      <p:to>
                                        <p:strVal val="visible"/>
                                      </p:to>
                                    </p:set>
                                    <p:animEffect filter="wipe(left)" transition="in">
                                      <p:cBhvr additive="repl">
                                        <p:cTn id="23" dur="1000"/>
                                        <p:tgtEl>
                                          <p:spTgt spid="33"/>
                                        </p:tgtEl>
                                      </p:cBhvr>
                                    </p:animEffect>
                                  </p:childTnLst>
                                </p:cTn>
                              </p:par>
                            </p:childTnLst>
                          </p:cTn>
                        </p:par>
                        <p:par>
                          <p:cTn id="24" fill="hold">
                            <p:stCondLst>
                              <p:cond delay="7000"/>
                            </p:stCondLst>
                            <p:childTnLst>
                              <p:par>
                                <p:cTn id="25" nodeType="afterEffect" fill="hold" presetClass="entr" presetID="22" presetSubtype="1">
                                  <p:stCondLst>
                                    <p:cond delay="0"/>
                                  </p:stCondLst>
                                  <p:childTnLst>
                                    <p:set>
                                      <p:cBhvr>
                                        <p:cTn id="26" dur="1" fill="hold">
                                          <p:stCondLst>
                                            <p:cond delay="0"/>
                                          </p:stCondLst>
                                        </p:cTn>
                                        <p:tgtEl>
                                          <p:spTgt spid="34"/>
                                        </p:tgtEl>
                                        <p:attrNameLst>
                                          <p:attrName>style.visibility</p:attrName>
                                        </p:attrNameLst>
                                      </p:cBhvr>
                                      <p:to>
                                        <p:strVal val="visible"/>
                                      </p:to>
                                    </p:set>
                                    <p:animEffect filter="wipe(up)" transition="in">
                                      <p:cBhvr additive="repl">
                                        <p:cTn id="27" dur="500"/>
                                        <p:tgtEl>
                                          <p:spTgt spid="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pic>
        <p:nvPicPr>
          <p:cNvPr id="38" name="Объект 4" descr=""/>
          <p:cNvPicPr/>
          <p:nvPr/>
        </p:nvPicPr>
        <p:blipFill>
          <a:blip r:embed="rId1"/>
          <a:stretch/>
        </p:blipFill>
        <p:spPr>
          <a:xfrm>
            <a:off x="1899000" y="987840"/>
            <a:ext cx="9073440" cy="4881960"/>
          </a:xfrm>
          <a:prstGeom prst="rect">
            <a:avLst/>
          </a:prstGeom>
          <a:noFill/>
          <a:ln w="0">
            <a:noFill/>
          </a:ln>
          <a:effectLst>
            <a:outerShdw algn="tl" blurRad="291960" dir="2700000" dist="139498" rotWithShape="0">
              <a:srgbClr val="333333">
                <a:alpha val="65000"/>
              </a:srgbClr>
            </a:outerShdw>
          </a:effectLst>
        </p:spPr>
      </p:pic>
      <p:sp>
        <p:nvSpPr>
          <p:cNvPr id="39" name="TextBox 5"/>
          <p:cNvSpPr/>
          <p:nvPr/>
        </p:nvSpPr>
        <p:spPr>
          <a:xfrm>
            <a:off x="1899000" y="6096600"/>
            <a:ext cx="91350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trike="noStrike" u="none">
                <a:solidFill>
                  <a:srgbClr val="3d71a1"/>
                </a:solidFill>
                <a:uFillTx/>
                <a:latin typeface="Calibri"/>
              </a:rPr>
              <a:t>2</a:t>
            </a:r>
            <a:r>
              <a:rPr b="0" lang="ru-RU" sz="1800" strike="noStrike" u="none">
                <a:solidFill>
                  <a:srgbClr val="3d71a1"/>
                </a:solidFill>
                <a:uFillTx/>
                <a:latin typeface="Calibri"/>
              </a:rPr>
              <a:t>. Запускаем проект с выбором геометрии</a:t>
            </a:r>
            <a:endParaRPr b="0" lang="ru-RU" sz="1800" strike="noStrike" u="none">
              <a:solidFill>
                <a:srgbClr val="000000"/>
              </a:solidFill>
              <a:uFillTx/>
              <a:latin typeface="Arial"/>
            </a:endParaRPr>
          </a:p>
        </p:txBody>
      </p:sp>
      <p:sp>
        <p:nvSpPr>
          <p:cNvPr id="40" name="Овал 3"/>
          <p:cNvSpPr/>
          <p:nvPr/>
        </p:nvSpPr>
        <p:spPr>
          <a:xfrm>
            <a:off x="6927840" y="2374920"/>
            <a:ext cx="952200" cy="354240"/>
          </a:xfrm>
          <a:prstGeom prst="ellipse">
            <a:avLst/>
          </a:prstGeom>
          <a:noFill/>
          <a:ln w="9525">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Tree>
  </p:cSld>
  <mc:AlternateContent>
    <mc:Choice Requires="p14">
      <p:transition spd="slow" p14:dur="2000"/>
    </mc:Choice>
    <mc:Fallback>
      <p:transition spd="slow"/>
    </mc:Fallback>
  </mc:AlternateContent>
  <p:timing>
    <p:tnLst>
      <p:par>
        <p:cTn id="28" dur="indefinite" restart="never" nodeType="tmRoot">
          <p:childTnLst>
            <p:seq>
              <p:cTn id="29" dur="indefinite" nodeType="mainSeq">
                <p:childTnLst>
                  <p:par>
                    <p:cTn id="30" fill="hold">
                      <p:stCondLst>
                        <p:cond delay="0"/>
                      </p:stCondLst>
                      <p:childTnLst>
                        <p:par>
                          <p:cTn id="31" fill="hold">
                            <p:stCondLst>
                              <p:cond delay="0"/>
                            </p:stCondLst>
                            <p:childTnLst>
                              <p:par>
                                <p:cTn id="32" nodeType="withEffect" fill="hold" presetClass="entr" presetID="22" presetSubtype="8">
                                  <p:stCondLst>
                                    <p:cond delay="750"/>
                                  </p:stCondLst>
                                  <p:childTnLst>
                                    <p:set>
                                      <p:cBhvr>
                                        <p:cTn id="33" dur="1" fill="hold">
                                          <p:stCondLst>
                                            <p:cond delay="0"/>
                                          </p:stCondLst>
                                        </p:cTn>
                                        <p:tgtEl>
                                          <p:spTgt spid="40"/>
                                        </p:tgtEl>
                                        <p:attrNameLst>
                                          <p:attrName>style.visibility</p:attrName>
                                        </p:attrNameLst>
                                      </p:cBhvr>
                                      <p:to>
                                        <p:strVal val="visible"/>
                                      </p:to>
                                    </p:set>
                                    <p:animEffect filter="wipe(left)" transition="in">
                                      <p:cBhvr additive="repl">
                                        <p:cTn id="34" dur="5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Рисунок 4"/>
          <p:cNvSpPr/>
          <p:nvPr/>
        </p:nvSpPr>
        <p:spPr>
          <a:xfrm>
            <a:off x="532440" y="1008000"/>
            <a:ext cx="9619560" cy="5109120"/>
          </a:xfrm>
          <a:custGeom>
            <a:avLst/>
            <a:gdLst>
              <a:gd name="textAreaLeft" fmla="*/ 0 w 9619560"/>
              <a:gd name="textAreaRight" fmla="*/ 9619920 w 9619560"/>
              <a:gd name="textAreaTop" fmla="*/ 0 h 5109120"/>
              <a:gd name="textAreaBottom" fmla="*/ 5109480 h 5109120"/>
            </a:gdLst>
            <a:ahLst/>
            <a:rect l="textAreaLeft" t="textAreaTop" r="textAreaRight" b="textAreaBottom"/>
            <a:pathLst>
              <a:path fill="none" w="9619912" h="5109642">
                <a:moveTo>
                  <a:pt x="0" y="0"/>
                </a:moveTo>
                <a:cubicBezTo>
                  <a:pt x="4017505" y="-6915"/>
                  <a:pt x="6689071" y="124080"/>
                  <a:pt x="9619912" y="0"/>
                </a:cubicBezTo>
                <a:cubicBezTo>
                  <a:pt x="9522933" y="2123704"/>
                  <a:pt x="9597953" y="3018240"/>
                  <a:pt x="9619912" y="5109642"/>
                </a:cubicBezTo>
                <a:cubicBezTo>
                  <a:pt x="7029599" y="5154193"/>
                  <a:pt x="1572403" y="5171959"/>
                  <a:pt x="0" y="5109642"/>
                </a:cubicBezTo>
                <a:cubicBezTo>
                  <a:pt x="-147559" y="4093447"/>
                  <a:pt x="-119080" y="782545"/>
                  <a:pt x="0" y="0"/>
                </a:cubicBezTo>
                <a:close/>
              </a:path>
              <a:path stroke="0" w="9619912" h="5109642">
                <a:moveTo>
                  <a:pt x="0" y="0"/>
                </a:moveTo>
                <a:cubicBezTo>
                  <a:pt x="3163342" y="149064"/>
                  <a:pt x="8579909" y="-169028"/>
                  <a:pt x="9619912" y="0"/>
                </a:cubicBezTo>
                <a:cubicBezTo>
                  <a:pt x="9714259" y="2295172"/>
                  <a:pt x="9641344" y="3019304"/>
                  <a:pt x="9619912" y="5109642"/>
                </a:cubicBezTo>
                <a:cubicBezTo>
                  <a:pt x="7220540" y="4981165"/>
                  <a:pt x="2288950" y="5071896"/>
                  <a:pt x="0" y="5109642"/>
                </a:cubicBezTo>
                <a:cubicBezTo>
                  <a:pt x="39142" y="3669507"/>
                  <a:pt x="-140518" y="647292"/>
                  <a:pt x="0" y="0"/>
                </a:cubicBezTo>
                <a:close/>
              </a:path>
            </a:pathLst>
          </a:custGeom>
          <a:blipFill rotWithShape="0">
            <a:blip r:embed="rId1"/>
            <a:srcRect/>
            <a:stretch/>
          </a:blipFill>
          <a:ln w="0">
            <a:solidFill>
              <a:srgbClr val="3d71a1"/>
            </a:solidFill>
          </a:ln>
          <a:effectLst>
            <a:outerShdw algn="tl" blurRad="291960" dir="2700000" dist="139498" rotWithShape="0">
              <a:srgbClr val="333333">
                <a:alpha val="65000"/>
              </a:srgbClr>
            </a:outerShdw>
          </a:effectLst>
        </p:spPr>
        <p:style>
          <a:lnRef idx="0"/>
          <a:fillRef idx="0"/>
          <a:effectRef idx="0"/>
          <a:fontRef idx="minor"/>
        </p:style>
        <p:txBody>
          <a:bodyPr lIns="90000" rIns="90000" tIns="45000" bIns="45000" anchor="t">
            <a:noAutofit/>
          </a:bodyPr>
          <a:p>
            <a:endParaRPr b="0" lang="ru-RU" sz="1800" strike="noStrike" u="none">
              <a:solidFill>
                <a:srgbClr val="000000"/>
              </a:solidFill>
              <a:uFillTx/>
              <a:latin typeface="Arial"/>
            </a:endParaRPr>
          </a:p>
        </p:txBody>
      </p:sp>
      <p:sp>
        <p:nvSpPr>
          <p:cNvPr id="42"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sp>
        <p:nvSpPr>
          <p:cNvPr id="43" name="TextBox 3"/>
          <p:cNvSpPr/>
          <p:nvPr/>
        </p:nvSpPr>
        <p:spPr>
          <a:xfrm>
            <a:off x="1582920" y="6267240"/>
            <a:ext cx="928080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3. </a:t>
            </a:r>
            <a:r>
              <a:rPr b="0" lang="en-US" sz="1800" strike="noStrike" u="none">
                <a:solidFill>
                  <a:srgbClr val="3d71a1"/>
                </a:solidFill>
                <a:uFillTx/>
                <a:latin typeface="Calibri"/>
              </a:rPr>
              <a:t>IOSO. </a:t>
            </a:r>
            <a:r>
              <a:rPr b="0" lang="ru-RU" sz="1800" strike="noStrike" u="none">
                <a:solidFill>
                  <a:srgbClr val="3d71a1"/>
                </a:solidFill>
                <a:uFillTx/>
                <a:latin typeface="Calibri"/>
              </a:rPr>
              <a:t>В открывшемся, с выбранной геометрией, проекте выбираем выходные/выходные параметры.</a:t>
            </a:r>
            <a:endParaRPr b="0" lang="ru-RU" sz="1800" strike="noStrike" u="none">
              <a:solidFill>
                <a:srgbClr val="000000"/>
              </a:solidFill>
              <a:uFillTx/>
              <a:latin typeface="Arial"/>
            </a:endParaRPr>
          </a:p>
        </p:txBody>
      </p:sp>
      <p:sp>
        <p:nvSpPr>
          <p:cNvPr id="44" name="Овал 5"/>
          <p:cNvSpPr/>
          <p:nvPr/>
        </p:nvSpPr>
        <p:spPr>
          <a:xfrm>
            <a:off x="3886200" y="2641680"/>
            <a:ext cx="1161720" cy="298080"/>
          </a:xfrm>
          <a:custGeom>
            <a:avLst/>
            <a:gdLst>
              <a:gd name="textAreaLeft" fmla="*/ 0 w 1161720"/>
              <a:gd name="textAreaRight" fmla="*/ 1162080 w 1161720"/>
              <a:gd name="textAreaTop" fmla="*/ 0 h 298080"/>
              <a:gd name="textAreaBottom" fmla="*/ 298440 h 298080"/>
            </a:gdLst>
            <a:ahLst/>
            <a:rect l="textAreaLeft" t="textAreaTop" r="textAreaRight" b="textAreaBottom"/>
            <a:pathLst>
              <a:path w="1162050" h="298450">
                <a:moveTo>
                  <a:pt x="0" y="149225"/>
                </a:moveTo>
                <a:cubicBezTo>
                  <a:pt x="9249" y="26557"/>
                  <a:pt x="223657" y="-3334"/>
                  <a:pt x="581025" y="0"/>
                </a:cubicBezTo>
                <a:cubicBezTo>
                  <a:pt x="908857" y="-2698"/>
                  <a:pt x="1154740" y="62680"/>
                  <a:pt x="1162050" y="149225"/>
                </a:cubicBezTo>
                <a:cubicBezTo>
                  <a:pt x="1162579" y="239272"/>
                  <a:pt x="896597" y="329346"/>
                  <a:pt x="581025" y="298450"/>
                </a:cubicBezTo>
                <a:cubicBezTo>
                  <a:pt x="260417" y="296802"/>
                  <a:pt x="-4078" y="224967"/>
                  <a:pt x="0" y="149225"/>
                </a:cubicBezTo>
                <a:close/>
              </a:path>
            </a:pathLst>
          </a:custGeom>
          <a:noFill/>
          <a:ln w="19050">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45" name="Стрелка: штриховая вправо 6"/>
          <p:cNvSpPr/>
          <p:nvPr/>
        </p:nvSpPr>
        <p:spPr>
          <a:xfrm rot="20637000">
            <a:off x="5275800" y="2346480"/>
            <a:ext cx="968040" cy="539280"/>
          </a:xfrm>
          <a:custGeom>
            <a:avLst/>
            <a:gdLst>
              <a:gd name="textAreaLeft" fmla="*/ 0 w 968040"/>
              <a:gd name="textAreaRight" fmla="*/ 968400 w 968040"/>
              <a:gd name="textAreaTop" fmla="*/ 0 h 539280"/>
              <a:gd name="textAreaBottom" fmla="*/ 539640 h 539280"/>
            </a:gdLst>
            <a:ahLst/>
            <a:rect l="textAreaLeft" t="textAreaTop" r="textAreaRight" b="textAreaBottom"/>
            <a:pathLst>
              <a:path w="968409" h="539750">
                <a:moveTo>
                  <a:pt x="0" y="134938"/>
                </a:moveTo>
                <a:cubicBezTo>
                  <a:pt x="8009" y="135737"/>
                  <a:pt x="13471" y="133453"/>
                  <a:pt x="16867" y="134938"/>
                </a:cubicBezTo>
                <a:cubicBezTo>
                  <a:pt x="33159" y="267342"/>
                  <a:pt x="316" y="294178"/>
                  <a:pt x="16867" y="404813"/>
                </a:cubicBezTo>
                <a:cubicBezTo>
                  <a:pt x="11886" y="403883"/>
                  <a:pt x="7509" y="404352"/>
                  <a:pt x="0" y="404813"/>
                </a:cubicBezTo>
                <a:cubicBezTo>
                  <a:pt x="7723" y="290294"/>
                  <a:pt x="-1631" y="207813"/>
                  <a:pt x="0" y="134938"/>
                </a:cubicBezTo>
                <a:close/>
                <a:moveTo>
                  <a:pt x="33734" y="134938"/>
                </a:moveTo>
                <a:cubicBezTo>
                  <a:pt x="38981" y="132246"/>
                  <a:pt x="58937" y="135420"/>
                  <a:pt x="67469" y="134938"/>
                </a:cubicBezTo>
                <a:cubicBezTo>
                  <a:pt x="73290" y="224149"/>
                  <a:pt x="64209" y="362801"/>
                  <a:pt x="67469" y="404813"/>
                </a:cubicBezTo>
                <a:cubicBezTo>
                  <a:pt x="63718" y="404578"/>
                  <a:pt x="43917" y="405077"/>
                  <a:pt x="33734" y="404813"/>
                </a:cubicBezTo>
                <a:cubicBezTo>
                  <a:pt x="9632" y="364868"/>
                  <a:pt x="18869" y="217315"/>
                  <a:pt x="33734" y="134938"/>
                </a:cubicBezTo>
                <a:close/>
                <a:moveTo>
                  <a:pt x="84336" y="134938"/>
                </a:moveTo>
                <a:cubicBezTo>
                  <a:pt x="300738" y="104036"/>
                  <a:pt x="629695" y="180209"/>
                  <a:pt x="698534" y="134938"/>
                </a:cubicBezTo>
                <a:cubicBezTo>
                  <a:pt x="708984" y="87047"/>
                  <a:pt x="698287" y="13978"/>
                  <a:pt x="698534" y="0"/>
                </a:cubicBezTo>
                <a:cubicBezTo>
                  <a:pt x="723613" y="37597"/>
                  <a:pt x="938563" y="194221"/>
                  <a:pt x="968409" y="269875"/>
                </a:cubicBezTo>
                <a:cubicBezTo>
                  <a:pt x="841865" y="376332"/>
                  <a:pt x="794844" y="454067"/>
                  <a:pt x="698534" y="539750"/>
                </a:cubicBezTo>
                <a:cubicBezTo>
                  <a:pt x="709953" y="501367"/>
                  <a:pt x="701043" y="463098"/>
                  <a:pt x="698534" y="404813"/>
                </a:cubicBezTo>
                <a:cubicBezTo>
                  <a:pt x="504400" y="413885"/>
                  <a:pt x="354603" y="365714"/>
                  <a:pt x="84336" y="404813"/>
                </a:cubicBezTo>
                <a:cubicBezTo>
                  <a:pt x="84823" y="377580"/>
                  <a:pt x="61945" y="169414"/>
                  <a:pt x="84336" y="134938"/>
                </a:cubicBezTo>
                <a:close/>
              </a:path>
            </a:pathLst>
          </a:custGeom>
          <a:noFill/>
          <a:ln w="19050">
            <a:solidFill>
              <a:srgbClr val="ed7d31">
                <a:lumMod val="75000"/>
              </a:srgb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lt1"/>
              </a:solidFill>
              <a:uFillTx/>
              <a:latin typeface="Calibri"/>
            </a:endParaRPr>
          </a:p>
        </p:txBody>
      </p:sp>
      <p:sp>
        <p:nvSpPr>
          <p:cNvPr id="46" name="Овал 8"/>
          <p:cNvSpPr/>
          <p:nvPr/>
        </p:nvSpPr>
        <p:spPr>
          <a:xfrm>
            <a:off x="3987360" y="2972520"/>
            <a:ext cx="1435320" cy="558000"/>
          </a:xfrm>
          <a:custGeom>
            <a:avLst/>
            <a:gdLst>
              <a:gd name="textAreaLeft" fmla="*/ 0 w 1435320"/>
              <a:gd name="textAreaRight" fmla="*/ 1435680 w 1435320"/>
              <a:gd name="textAreaTop" fmla="*/ 0 h 558000"/>
              <a:gd name="textAreaBottom" fmla="*/ 558360 h 558000"/>
            </a:gdLst>
            <a:ahLst/>
            <a:rect l="textAreaLeft" t="textAreaTop" r="textAreaRight" b="textAreaBottom"/>
            <a:pathLst>
              <a:path w="1435539" h="558216">
                <a:moveTo>
                  <a:pt x="0" y="279108"/>
                </a:moveTo>
                <a:cubicBezTo>
                  <a:pt x="-18770" y="124765"/>
                  <a:pt x="360592" y="-13498"/>
                  <a:pt x="717770" y="0"/>
                </a:cubicBezTo>
                <a:cubicBezTo>
                  <a:pt x="1104671" y="-8909"/>
                  <a:pt x="1462026" y="113340"/>
                  <a:pt x="1435540" y="279108"/>
                </a:cubicBezTo>
                <a:cubicBezTo>
                  <a:pt x="1406798" y="394594"/>
                  <a:pt x="1122552" y="546774"/>
                  <a:pt x="717770" y="558216"/>
                </a:cubicBezTo>
                <a:cubicBezTo>
                  <a:pt x="319701" y="581687"/>
                  <a:pt x="14422" y="443026"/>
                  <a:pt x="0" y="279108"/>
                </a:cubicBezTo>
                <a:close/>
              </a:path>
            </a:pathLst>
          </a:custGeom>
          <a:noFill/>
          <a:ln w="19050">
            <a:solidFill>
              <a:srgbClr val="3d71a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47" name="Стрелка: штриховая вправо 9"/>
          <p:cNvSpPr/>
          <p:nvPr/>
        </p:nvSpPr>
        <p:spPr>
          <a:xfrm rot="2332800">
            <a:off x="5290560" y="3589200"/>
            <a:ext cx="1166400" cy="539280"/>
          </a:xfrm>
          <a:custGeom>
            <a:avLst/>
            <a:gdLst>
              <a:gd name="textAreaLeft" fmla="*/ 0 w 1166400"/>
              <a:gd name="textAreaRight" fmla="*/ 1166760 w 1166400"/>
              <a:gd name="textAreaTop" fmla="*/ 0 h 539280"/>
              <a:gd name="textAreaBottom" fmla="*/ 539640 h 539280"/>
            </a:gdLst>
            <a:ahLst/>
            <a:rect l="textAreaLeft" t="textAreaTop" r="textAreaRight" b="textAreaBottom"/>
            <a:pathLst>
              <a:path w="1166726" h="539750">
                <a:moveTo>
                  <a:pt x="0" y="134938"/>
                </a:moveTo>
                <a:cubicBezTo>
                  <a:pt x="6092" y="134464"/>
                  <a:pt x="11129" y="133852"/>
                  <a:pt x="16867" y="134938"/>
                </a:cubicBezTo>
                <a:cubicBezTo>
                  <a:pt x="4312" y="252029"/>
                  <a:pt x="9075" y="350817"/>
                  <a:pt x="16867" y="404813"/>
                </a:cubicBezTo>
                <a:cubicBezTo>
                  <a:pt x="14762" y="404370"/>
                  <a:pt x="2933" y="405239"/>
                  <a:pt x="0" y="404813"/>
                </a:cubicBezTo>
                <a:cubicBezTo>
                  <a:pt x="21752" y="314496"/>
                  <a:pt x="7229" y="188538"/>
                  <a:pt x="0" y="134938"/>
                </a:cubicBezTo>
                <a:close/>
                <a:moveTo>
                  <a:pt x="33734" y="134938"/>
                </a:moveTo>
                <a:cubicBezTo>
                  <a:pt x="47940" y="133321"/>
                  <a:pt x="53998" y="137906"/>
                  <a:pt x="67469" y="134938"/>
                </a:cubicBezTo>
                <a:cubicBezTo>
                  <a:pt x="62139" y="233148"/>
                  <a:pt x="50745" y="319728"/>
                  <a:pt x="67469" y="404813"/>
                </a:cubicBezTo>
                <a:cubicBezTo>
                  <a:pt x="52460" y="404616"/>
                  <a:pt x="49189" y="406863"/>
                  <a:pt x="33734" y="404813"/>
                </a:cubicBezTo>
                <a:cubicBezTo>
                  <a:pt x="57601" y="376806"/>
                  <a:pt x="18323" y="213065"/>
                  <a:pt x="33734" y="134938"/>
                </a:cubicBezTo>
                <a:close/>
                <a:moveTo>
                  <a:pt x="84336" y="134938"/>
                </a:moveTo>
                <a:cubicBezTo>
                  <a:pt x="286721" y="181114"/>
                  <a:pt x="596245" y="132209"/>
                  <a:pt x="896851" y="134938"/>
                </a:cubicBezTo>
                <a:cubicBezTo>
                  <a:pt x="901110" y="83814"/>
                  <a:pt x="900633" y="60117"/>
                  <a:pt x="896851" y="0"/>
                </a:cubicBezTo>
                <a:cubicBezTo>
                  <a:pt x="973792" y="79453"/>
                  <a:pt x="1100159" y="208185"/>
                  <a:pt x="1166726" y="269875"/>
                </a:cubicBezTo>
                <a:cubicBezTo>
                  <a:pt x="1102694" y="314536"/>
                  <a:pt x="976480" y="452628"/>
                  <a:pt x="896851" y="539750"/>
                </a:cubicBezTo>
                <a:cubicBezTo>
                  <a:pt x="899328" y="524214"/>
                  <a:pt x="889256" y="425226"/>
                  <a:pt x="896851" y="404813"/>
                </a:cubicBezTo>
                <a:cubicBezTo>
                  <a:pt x="799083" y="431320"/>
                  <a:pt x="427895" y="473181"/>
                  <a:pt x="84336" y="404813"/>
                </a:cubicBezTo>
                <a:cubicBezTo>
                  <a:pt x="102705" y="375449"/>
                  <a:pt x="105143" y="208516"/>
                  <a:pt x="84336" y="134938"/>
                </a:cubicBezTo>
                <a:close/>
              </a:path>
            </a:pathLst>
          </a:custGeom>
          <a:noFill/>
          <a:ln w="19050">
            <a:solidFill>
              <a:srgbClr val="3d71a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lt1"/>
              </a:solidFill>
              <a:uFillTx/>
              <a:latin typeface="Calibri"/>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0"/>
                      </p:stCondLst>
                      <p:childTnLst>
                        <p:par>
                          <p:cTn id="38" fill="hold">
                            <p:stCondLst>
                              <p:cond delay="0"/>
                            </p:stCondLst>
                            <p:childTnLst>
                              <p:par>
                                <p:cTn id="39" nodeType="withEffect" fill="hold" presetClass="entr" presetID="22" presetSubtype="1">
                                  <p:stCondLst>
                                    <p:cond delay="500"/>
                                  </p:stCondLst>
                                  <p:childTnLst>
                                    <p:set>
                                      <p:cBhvr>
                                        <p:cTn id="40" dur="1" fill="hold">
                                          <p:stCondLst>
                                            <p:cond delay="0"/>
                                          </p:stCondLst>
                                        </p:cTn>
                                        <p:tgtEl>
                                          <p:spTgt spid="44"/>
                                        </p:tgtEl>
                                        <p:attrNameLst>
                                          <p:attrName>style.visibility</p:attrName>
                                        </p:attrNameLst>
                                      </p:cBhvr>
                                      <p:to>
                                        <p:strVal val="visible"/>
                                      </p:to>
                                    </p:set>
                                    <p:animEffect filter="wipe(up)" transition="in">
                                      <p:cBhvr additive="repl">
                                        <p:cTn id="41" dur="500"/>
                                        <p:tgtEl>
                                          <p:spTgt spid="44"/>
                                        </p:tgtEl>
                                      </p:cBhvr>
                                    </p:animEffect>
                                  </p:childTnLst>
                                </p:cTn>
                              </p:par>
                            </p:childTnLst>
                          </p:cTn>
                        </p:par>
                        <p:par>
                          <p:cTn id="42" fill="hold">
                            <p:stCondLst>
                              <p:cond delay="1000"/>
                            </p:stCondLst>
                            <p:childTnLst>
                              <p:par>
                                <p:cTn id="43" nodeType="afterEffect" fill="hold" presetClass="entr" presetID="22" presetSubtype="8">
                                  <p:stCondLst>
                                    <p:cond delay="500"/>
                                  </p:stCondLst>
                                  <p:childTnLst>
                                    <p:set>
                                      <p:cBhvr>
                                        <p:cTn id="44" dur="1" fill="hold">
                                          <p:stCondLst>
                                            <p:cond delay="0"/>
                                          </p:stCondLst>
                                        </p:cTn>
                                        <p:tgtEl>
                                          <p:spTgt spid="45"/>
                                        </p:tgtEl>
                                        <p:attrNameLst>
                                          <p:attrName>style.visibility</p:attrName>
                                        </p:attrNameLst>
                                      </p:cBhvr>
                                      <p:to>
                                        <p:strVal val="visible"/>
                                      </p:to>
                                    </p:set>
                                    <p:animEffect filter="wipe(left)" transition="in">
                                      <p:cBhvr additive="repl">
                                        <p:cTn id="45" dur="500"/>
                                        <p:tgtEl>
                                          <p:spTgt spid="45"/>
                                        </p:tgtEl>
                                      </p:cBhvr>
                                    </p:animEffect>
                                  </p:childTnLst>
                                </p:cTn>
                              </p:par>
                            </p:childTnLst>
                          </p:cTn>
                        </p:par>
                        <p:par>
                          <p:cTn id="46" fill="hold">
                            <p:stCondLst>
                              <p:cond delay="2000"/>
                            </p:stCondLst>
                            <p:childTnLst>
                              <p:par>
                                <p:cTn id="47" nodeType="afterEffect" fill="hold" presetClass="entr" presetID="22" presetSubtype="1">
                                  <p:stCondLst>
                                    <p:cond delay="1500"/>
                                  </p:stCondLst>
                                  <p:childTnLst>
                                    <p:set>
                                      <p:cBhvr>
                                        <p:cTn id="48" dur="1" fill="hold">
                                          <p:stCondLst>
                                            <p:cond delay="0"/>
                                          </p:stCondLst>
                                        </p:cTn>
                                        <p:tgtEl>
                                          <p:spTgt spid="46"/>
                                        </p:tgtEl>
                                        <p:attrNameLst>
                                          <p:attrName>style.visibility</p:attrName>
                                        </p:attrNameLst>
                                      </p:cBhvr>
                                      <p:to>
                                        <p:strVal val="visible"/>
                                      </p:to>
                                    </p:set>
                                    <p:animEffect filter="wipe(up)" transition="in">
                                      <p:cBhvr additive="repl">
                                        <p:cTn id="49" dur="500"/>
                                        <p:tgtEl>
                                          <p:spTgt spid="46"/>
                                        </p:tgtEl>
                                      </p:cBhvr>
                                    </p:animEffect>
                                  </p:childTnLst>
                                </p:cTn>
                              </p:par>
                            </p:childTnLst>
                          </p:cTn>
                        </p:par>
                        <p:par>
                          <p:cTn id="50" fill="hold">
                            <p:stCondLst>
                              <p:cond delay="4000"/>
                            </p:stCondLst>
                            <p:childTnLst>
                              <p:par>
                                <p:cTn id="51" nodeType="afterEffect" fill="hold" presetClass="entr" presetID="22" presetSubtype="8">
                                  <p:stCondLst>
                                    <p:cond delay="0"/>
                                  </p:stCondLst>
                                  <p:childTnLst>
                                    <p:set>
                                      <p:cBhvr>
                                        <p:cTn id="52" dur="1" fill="hold">
                                          <p:stCondLst>
                                            <p:cond delay="0"/>
                                          </p:stCondLst>
                                        </p:cTn>
                                        <p:tgtEl>
                                          <p:spTgt spid="47"/>
                                        </p:tgtEl>
                                        <p:attrNameLst>
                                          <p:attrName>style.visibility</p:attrName>
                                        </p:attrNameLst>
                                      </p:cBhvr>
                                      <p:to>
                                        <p:strVal val="visible"/>
                                      </p:to>
                                    </p:set>
                                    <p:animEffect filter="wipe(left)" transition="in">
                                      <p:cBhvr additive="repl">
                                        <p:cTn id="53" dur="5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Рисунок 5" descr=""/>
          <p:cNvPicPr/>
          <p:nvPr/>
        </p:nvPicPr>
        <p:blipFill>
          <a:blip r:embed="rId1"/>
          <a:stretch/>
        </p:blipFill>
        <p:spPr>
          <a:xfrm>
            <a:off x="1500840" y="975960"/>
            <a:ext cx="9505800" cy="5109120"/>
          </a:xfrm>
          <a:prstGeom prst="rect">
            <a:avLst/>
          </a:prstGeom>
          <a:noFill/>
          <a:ln w="0">
            <a:solidFill>
              <a:srgbClr val="0083c0"/>
            </a:solidFill>
          </a:ln>
          <a:effectLst>
            <a:outerShdw algn="tl" blurRad="291960" dir="2700000" dist="139498" rotWithShape="0">
              <a:srgbClr val="333333">
                <a:alpha val="65000"/>
              </a:srgbClr>
            </a:outerShdw>
          </a:effectLst>
        </p:spPr>
      </p:pic>
      <p:sp>
        <p:nvSpPr>
          <p:cNvPr id="49"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sp>
        <p:nvSpPr>
          <p:cNvPr id="50" name="TextBox 3"/>
          <p:cNvSpPr/>
          <p:nvPr/>
        </p:nvSpPr>
        <p:spPr>
          <a:xfrm>
            <a:off x="1582920" y="6267240"/>
            <a:ext cx="92808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4. </a:t>
            </a:r>
            <a:r>
              <a:rPr b="0" lang="en-US" sz="1800" strike="noStrike" u="none">
                <a:solidFill>
                  <a:srgbClr val="3d71a1"/>
                </a:solidFill>
                <a:uFillTx/>
                <a:latin typeface="Calibri"/>
              </a:rPr>
              <a:t>IOSO. </a:t>
            </a:r>
            <a:r>
              <a:rPr b="0" lang="ru-RU" sz="1800" strike="noStrike" u="none">
                <a:solidFill>
                  <a:srgbClr val="3d71a1"/>
                </a:solidFill>
                <a:uFillTx/>
                <a:latin typeface="Calibri"/>
              </a:rPr>
              <a:t>Согласовываем параметры требований (из </a:t>
            </a:r>
            <a:r>
              <a:rPr b="0" lang="en-US" sz="1800" strike="noStrike" u="none">
                <a:solidFill>
                  <a:srgbClr val="3d71a1"/>
                </a:solidFill>
                <a:uFillTx/>
                <a:latin typeface="Calibri"/>
              </a:rPr>
              <a:t>PLM) </a:t>
            </a:r>
            <a:r>
              <a:rPr b="0" lang="ru-RU" sz="1800" strike="noStrike" u="none">
                <a:solidFill>
                  <a:srgbClr val="3d71a1"/>
                </a:solidFill>
                <a:uFillTx/>
                <a:latin typeface="Calibri"/>
              </a:rPr>
              <a:t>с параметрами проекта </a:t>
            </a:r>
            <a:r>
              <a:rPr b="0" lang="en-US" sz="1800" strike="noStrike" u="none">
                <a:solidFill>
                  <a:srgbClr val="3d71a1"/>
                </a:solidFill>
                <a:uFillTx/>
                <a:latin typeface="Calibri"/>
              </a:rPr>
              <a:t>IOSO</a:t>
            </a:r>
            <a:r>
              <a:rPr b="0" lang="ru-RU" sz="1800" strike="noStrike" u="none">
                <a:solidFill>
                  <a:srgbClr val="3d71a1"/>
                </a:solidFill>
                <a:uFillTx/>
                <a:latin typeface="Calibri"/>
              </a:rPr>
              <a:t>.</a:t>
            </a:r>
            <a:endParaRPr b="0" lang="ru-RU" sz="1800" strike="noStrike" u="none">
              <a:solidFill>
                <a:srgbClr val="000000"/>
              </a:solidFill>
              <a:uFillTx/>
              <a:latin typeface="Arial"/>
            </a:endParaRPr>
          </a:p>
        </p:txBody>
      </p:sp>
      <p:sp>
        <p:nvSpPr>
          <p:cNvPr id="51" name="Полилиния: фигура 8"/>
          <p:cNvSpPr/>
          <p:nvPr/>
        </p:nvSpPr>
        <p:spPr>
          <a:xfrm>
            <a:off x="4305240" y="2723040"/>
            <a:ext cx="4870080" cy="2712600"/>
          </a:xfrm>
          <a:custGeom>
            <a:avLst/>
            <a:gdLst>
              <a:gd name="textAreaLeft" fmla="*/ 0 w 4870080"/>
              <a:gd name="textAreaRight" fmla="*/ 4870440 w 4870080"/>
              <a:gd name="textAreaTop" fmla="*/ 0 h 2712600"/>
              <a:gd name="textAreaBottom" fmla="*/ 2712960 h 2712600"/>
            </a:gdLst>
            <a:ahLst/>
            <a:rect l="textAreaLeft" t="textAreaTop" r="textAreaRight" b="textAreaBottom"/>
            <a:pathLst>
              <a:path w="4870589" h="2712949">
                <a:moveTo>
                  <a:pt x="4099598" y="291"/>
                </a:moveTo>
                <a:cubicBezTo>
                  <a:pt x="4387216" y="1996"/>
                  <a:pt x="4631518" y="11352"/>
                  <a:pt x="4806950" y="32979"/>
                </a:cubicBezTo>
                <a:cubicBezTo>
                  <a:pt x="4768216" y="152257"/>
                  <a:pt x="4767254" y="367130"/>
                  <a:pt x="4777911" y="618518"/>
                </a:cubicBezTo>
                <a:lnTo>
                  <a:pt x="4781425" y="686255"/>
                </a:lnTo>
                <a:lnTo>
                  <a:pt x="4800079" y="688371"/>
                </a:lnTo>
                <a:cubicBezTo>
                  <a:pt x="4827489" y="693024"/>
                  <a:pt x="4851128" y="698870"/>
                  <a:pt x="4870450" y="706079"/>
                </a:cubicBezTo>
                <a:cubicBezTo>
                  <a:pt x="4836362" y="893830"/>
                  <a:pt x="4819642" y="1051679"/>
                  <a:pt x="4813655" y="1197712"/>
                </a:cubicBezTo>
                <a:lnTo>
                  <a:pt x="4812888" y="1290365"/>
                </a:lnTo>
                <a:lnTo>
                  <a:pt x="4818588" y="1423146"/>
                </a:lnTo>
                <a:lnTo>
                  <a:pt x="4819821" y="1586419"/>
                </a:lnTo>
                <a:lnTo>
                  <a:pt x="4821261" y="1618446"/>
                </a:lnTo>
                <a:cubicBezTo>
                  <a:pt x="4838953" y="1899417"/>
                  <a:pt x="4873042" y="2205462"/>
                  <a:pt x="4870450" y="2681263"/>
                </a:cubicBezTo>
                <a:cubicBezTo>
                  <a:pt x="4191369" y="2727209"/>
                  <a:pt x="3100097" y="2719645"/>
                  <a:pt x="2857500" y="2681263"/>
                </a:cubicBezTo>
                <a:cubicBezTo>
                  <a:pt x="2898455" y="2372698"/>
                  <a:pt x="2926130" y="2152426"/>
                  <a:pt x="2940976" y="1967796"/>
                </a:cubicBezTo>
                <a:lnTo>
                  <a:pt x="2943221" y="1935236"/>
                </a:lnTo>
                <a:lnTo>
                  <a:pt x="2501254" y="1937852"/>
                </a:lnTo>
                <a:cubicBezTo>
                  <a:pt x="1719056" y="1936907"/>
                  <a:pt x="904264" y="1925420"/>
                  <a:pt x="0" y="1906229"/>
                </a:cubicBezTo>
                <a:cubicBezTo>
                  <a:pt x="7039" y="1450204"/>
                  <a:pt x="107750" y="844977"/>
                  <a:pt x="0" y="32979"/>
                </a:cubicBezTo>
                <a:cubicBezTo>
                  <a:pt x="793554" y="129165"/>
                  <a:pt x="2853255" y="-7098"/>
                  <a:pt x="4099598" y="291"/>
                </a:cubicBezTo>
                <a:close/>
              </a:path>
            </a:pathLst>
          </a:custGeom>
          <a:noFill/>
          <a:ln w="19050">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Tree>
  </p:cSld>
  <mc:AlternateContent>
    <mc:Choice Requires="p14">
      <p:transition spd="slow" p14:dur="2000"/>
    </mc:Choice>
    <mc:Fallback>
      <p:transition spd="slow"/>
    </mc:Fallback>
  </mc:AlternateContent>
  <p:timing>
    <p:tnLst>
      <p:par>
        <p:cTn id="54" dur="indefinite" restart="never" nodeType="tmRoot">
          <p:childTnLst>
            <p:seq>
              <p:cTn id="55" dur="indefinite" nodeType="mainSeq">
                <p:childTnLst>
                  <p:par>
                    <p:cTn id="56" fill="hold">
                      <p:stCondLst>
                        <p:cond delay="0"/>
                      </p:stCondLst>
                      <p:childTnLst>
                        <p:par>
                          <p:cTn id="57" fill="hold">
                            <p:stCondLst>
                              <p:cond delay="0"/>
                            </p:stCondLst>
                            <p:childTnLst>
                              <p:par>
                                <p:cTn id="58" nodeType="withEffect" fill="hold" presetClass="entr" presetID="22" presetSubtype="1">
                                  <p:stCondLst>
                                    <p:cond delay="1000"/>
                                  </p:stCondLst>
                                  <p:childTnLst>
                                    <p:set>
                                      <p:cBhvr>
                                        <p:cTn id="59" dur="1" fill="hold">
                                          <p:stCondLst>
                                            <p:cond delay="0"/>
                                          </p:stCondLst>
                                        </p:cTn>
                                        <p:tgtEl>
                                          <p:spTgt spid="51"/>
                                        </p:tgtEl>
                                        <p:attrNameLst>
                                          <p:attrName>style.visibility</p:attrName>
                                        </p:attrNameLst>
                                      </p:cBhvr>
                                      <p:to>
                                        <p:strVal val="visible"/>
                                      </p:to>
                                    </p:set>
                                    <p:animEffect filter="wipe(up)" transition="in">
                                      <p:cBhvr additive="repl">
                                        <p:cTn id="60" dur="5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Объект 4" descr=""/>
          <p:cNvPicPr/>
          <p:nvPr/>
        </p:nvPicPr>
        <p:blipFill>
          <a:blip r:embed="rId1"/>
          <a:stretch/>
        </p:blipFill>
        <p:spPr>
          <a:xfrm>
            <a:off x="1500840" y="792000"/>
            <a:ext cx="9507240" cy="5109120"/>
          </a:xfrm>
          <a:prstGeom prst="rect">
            <a:avLst/>
          </a:prstGeom>
          <a:noFill/>
          <a:ln w="0">
            <a:noFill/>
          </a:ln>
        </p:spPr>
      </p:pic>
      <p:sp>
        <p:nvSpPr>
          <p:cNvPr id="53"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sp>
        <p:nvSpPr>
          <p:cNvPr id="54" name="TextBox 3"/>
          <p:cNvSpPr/>
          <p:nvPr/>
        </p:nvSpPr>
        <p:spPr>
          <a:xfrm>
            <a:off x="1582920" y="6083280"/>
            <a:ext cx="2969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4. </a:t>
            </a:r>
            <a:r>
              <a:rPr b="0" lang="en-US" sz="1800" strike="noStrike" u="none">
                <a:solidFill>
                  <a:srgbClr val="3d71a1"/>
                </a:solidFill>
                <a:uFillTx/>
                <a:latin typeface="Calibri"/>
              </a:rPr>
              <a:t>IOSO. </a:t>
            </a:r>
            <a:r>
              <a:rPr b="0" lang="ru-RU" sz="1800" strike="noStrike" u="none">
                <a:solidFill>
                  <a:srgbClr val="3d71a1"/>
                </a:solidFill>
                <a:uFillTx/>
                <a:latin typeface="Calibri"/>
              </a:rPr>
              <a:t>Проводим расчет.</a:t>
            </a:r>
            <a:endParaRPr b="0" lang="ru-RU" sz="1800" strike="noStrike" u="none">
              <a:solidFill>
                <a:srgbClr val="000000"/>
              </a:solidFill>
              <a:uFillTx/>
              <a:latin typeface="Arial"/>
            </a:endParaRPr>
          </a:p>
        </p:txBody>
      </p:sp>
      <p:sp>
        <p:nvSpPr>
          <p:cNvPr id="55" name="Овал 2"/>
          <p:cNvSpPr/>
          <p:nvPr/>
        </p:nvSpPr>
        <p:spPr>
          <a:xfrm>
            <a:off x="7907040" y="1383480"/>
            <a:ext cx="821880" cy="729720"/>
          </a:xfrm>
          <a:custGeom>
            <a:avLst/>
            <a:gdLst>
              <a:gd name="textAreaLeft" fmla="*/ 0 w 821880"/>
              <a:gd name="textAreaRight" fmla="*/ 822240 w 821880"/>
              <a:gd name="textAreaTop" fmla="*/ 0 h 729720"/>
              <a:gd name="textAreaBottom" fmla="*/ 730080 h 729720"/>
            </a:gdLst>
            <a:ahLst/>
            <a:rect l="textAreaLeft" t="textAreaTop" r="textAreaRight" b="textAreaBottom"/>
            <a:pathLst>
              <a:path w="822191" h="729984">
                <a:moveTo>
                  <a:pt x="0" y="364992"/>
                </a:moveTo>
                <a:cubicBezTo>
                  <a:pt x="-4794" y="167638"/>
                  <a:pt x="151977" y="-3514"/>
                  <a:pt x="411096" y="0"/>
                </a:cubicBezTo>
                <a:cubicBezTo>
                  <a:pt x="666835" y="-3926"/>
                  <a:pt x="803890" y="130858"/>
                  <a:pt x="822192" y="364992"/>
                </a:cubicBezTo>
                <a:cubicBezTo>
                  <a:pt x="827731" y="566793"/>
                  <a:pt x="647468" y="727297"/>
                  <a:pt x="411096" y="729984"/>
                </a:cubicBezTo>
                <a:cubicBezTo>
                  <a:pt x="190636" y="731609"/>
                  <a:pt x="-15571" y="579383"/>
                  <a:pt x="0" y="364992"/>
                </a:cubicBezTo>
                <a:close/>
              </a:path>
            </a:pathLst>
          </a:custGeom>
          <a:noFill/>
          <a:ln w="19050">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56" name="Прямоугольник: скругленные углы 7"/>
          <p:cNvSpPr/>
          <p:nvPr/>
        </p:nvSpPr>
        <p:spPr>
          <a:xfrm>
            <a:off x="6223680" y="3290040"/>
            <a:ext cx="4479840" cy="1489320"/>
          </a:xfrm>
          <a:custGeom>
            <a:avLst/>
            <a:gdLst>
              <a:gd name="textAreaLeft" fmla="*/ 0 w 4479840"/>
              <a:gd name="textAreaRight" fmla="*/ 4480200 w 4479840"/>
              <a:gd name="textAreaTop" fmla="*/ 0 h 1489320"/>
              <a:gd name="textAreaBottom" fmla="*/ 1489680 h 1489320"/>
            </a:gdLst>
            <a:ahLst/>
            <a:rect l="textAreaLeft" t="textAreaTop" r="textAreaRight" b="textAreaBottom"/>
            <a:pathLst>
              <a:path w="4480292" h="1489743">
                <a:moveTo>
                  <a:pt x="0" y="78465"/>
                </a:moveTo>
                <a:cubicBezTo>
                  <a:pt x="6140" y="32498"/>
                  <a:pt x="29515" y="5209"/>
                  <a:pt x="78465" y="0"/>
                </a:cubicBezTo>
                <a:cubicBezTo>
                  <a:pt x="1837709" y="-39403"/>
                  <a:pt x="2428123" y="144278"/>
                  <a:pt x="4401827" y="0"/>
                </a:cubicBezTo>
                <a:cubicBezTo>
                  <a:pt x="4444983" y="1636"/>
                  <a:pt x="4483691" y="30653"/>
                  <a:pt x="4480292" y="78465"/>
                </a:cubicBezTo>
                <a:cubicBezTo>
                  <a:pt x="4442435" y="519108"/>
                  <a:pt x="4409890" y="1238452"/>
                  <a:pt x="4480292" y="1411278"/>
                </a:cubicBezTo>
                <a:cubicBezTo>
                  <a:pt x="4474404" y="1452041"/>
                  <a:pt x="4445765" y="1489352"/>
                  <a:pt x="4401827" y="1489743"/>
                </a:cubicBezTo>
                <a:cubicBezTo>
                  <a:pt x="3811213" y="1565989"/>
                  <a:pt x="553686" y="1483781"/>
                  <a:pt x="78465" y="1489743"/>
                </a:cubicBezTo>
                <a:cubicBezTo>
                  <a:pt x="34802" y="1490454"/>
                  <a:pt x="-441" y="1455175"/>
                  <a:pt x="0" y="1411278"/>
                </a:cubicBezTo>
                <a:cubicBezTo>
                  <a:pt x="-49003" y="1078740"/>
                  <a:pt x="14006" y="496767"/>
                  <a:pt x="0" y="78465"/>
                </a:cubicBezTo>
                <a:close/>
              </a:path>
            </a:pathLst>
          </a:custGeom>
          <a:noFill/>
          <a:ln w="19050">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pic>
        <p:nvPicPr>
          <p:cNvPr id="57" name="Рисунок 6" descr=""/>
          <p:cNvPicPr/>
          <p:nvPr/>
        </p:nvPicPr>
        <p:blipFill>
          <a:blip r:embed="rId2"/>
          <a:srcRect l="26272" t="8544" r="0" b="4284"/>
          <a:stretch/>
        </p:blipFill>
        <p:spPr>
          <a:xfrm>
            <a:off x="5716440" y="2539800"/>
            <a:ext cx="3111480" cy="2735280"/>
          </a:xfrm>
          <a:prstGeom prst="rect">
            <a:avLst/>
          </a:prstGeom>
          <a:noFill/>
          <a:ln w="0">
            <a:solidFill>
              <a:srgbClr val="0070c0"/>
            </a:solidFill>
          </a:ln>
          <a:effectLst>
            <a:outerShdw algn="tl" blurRad="291960" dir="2700000" dist="139498" rotWithShape="0">
              <a:srgbClr val="333333">
                <a:alpha val="65000"/>
              </a:srgbClr>
            </a:outerShdw>
          </a:effectLst>
        </p:spPr>
      </p:pic>
      <p:sp>
        <p:nvSpPr>
          <p:cNvPr id="58" name="Овал 8"/>
          <p:cNvSpPr/>
          <p:nvPr/>
        </p:nvSpPr>
        <p:spPr>
          <a:xfrm>
            <a:off x="5346720" y="2359440"/>
            <a:ext cx="377280" cy="222480"/>
          </a:xfrm>
          <a:custGeom>
            <a:avLst/>
            <a:gdLst>
              <a:gd name="textAreaLeft" fmla="*/ 0 w 377280"/>
              <a:gd name="textAreaRight" fmla="*/ 377640 w 377280"/>
              <a:gd name="textAreaTop" fmla="*/ 0 h 222480"/>
              <a:gd name="textAreaBottom" fmla="*/ 222840 h 222480"/>
            </a:gdLst>
            <a:ahLst/>
            <a:rect l="textAreaLeft" t="textAreaTop" r="textAreaRight" b="textAreaBottom"/>
            <a:pathLst>
              <a:path w="377797" h="222838">
                <a:moveTo>
                  <a:pt x="0" y="111419"/>
                </a:moveTo>
                <a:cubicBezTo>
                  <a:pt x="-10992" y="63862"/>
                  <a:pt x="85224" y="-1059"/>
                  <a:pt x="188899" y="0"/>
                </a:cubicBezTo>
                <a:cubicBezTo>
                  <a:pt x="292933" y="-4529"/>
                  <a:pt x="381502" y="55770"/>
                  <a:pt x="377798" y="111419"/>
                </a:cubicBezTo>
                <a:cubicBezTo>
                  <a:pt x="379694" y="168195"/>
                  <a:pt x="306406" y="210673"/>
                  <a:pt x="188899" y="222838"/>
                </a:cubicBezTo>
                <a:cubicBezTo>
                  <a:pt x="79667" y="220828"/>
                  <a:pt x="-836" y="183388"/>
                  <a:pt x="0" y="111419"/>
                </a:cubicBezTo>
                <a:close/>
              </a:path>
            </a:pathLst>
          </a:custGeom>
          <a:noFill/>
          <a:ln w="19050">
            <a:solidFill>
              <a:srgbClr val="ed7d31"/>
            </a:solidFill>
            <a:round/>
          </a:ln>
        </p:spPr>
        <p:style>
          <a:lnRef idx="0"/>
          <a:fillRef idx="0"/>
          <a:effectRef idx="0"/>
          <a:fontRef idx="minor"/>
        </p:style>
        <p:txBody>
          <a:bodyPr lIns="90000" rIns="90000" tIns="45000" bIns="45000" anchor="ctr">
            <a:noAutofit/>
          </a:bodyPr>
          <a:p>
            <a:pPr algn="ctr" defTabSz="914400">
              <a:lnSpc>
                <a:spcPct val="100000"/>
              </a:lnSpc>
            </a:pPr>
            <a:endParaRPr b="0" lang="ru-RU" sz="1800" strike="noStrike" u="none">
              <a:solidFill>
                <a:schemeClr val="accent2"/>
              </a:solidFill>
              <a:uFillTx/>
              <a:latin typeface="Calibri"/>
            </a:endParaRPr>
          </a:p>
        </p:txBody>
      </p:sp>
      <p:sp>
        <p:nvSpPr>
          <p:cNvPr id="59" name="TextBox 9"/>
          <p:cNvSpPr/>
          <p:nvPr/>
        </p:nvSpPr>
        <p:spPr>
          <a:xfrm>
            <a:off x="4249800" y="6083280"/>
            <a:ext cx="64051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Проверяем удовлетворение результатов  требованиям. </a:t>
            </a:r>
            <a:endParaRPr b="0" lang="ru-RU" sz="1800" strike="noStrike" u="none">
              <a:solidFill>
                <a:srgbClr val="000000"/>
              </a:solidFill>
              <a:uFillTx/>
              <a:latin typeface="Arial"/>
            </a:endParaRPr>
          </a:p>
        </p:txBody>
      </p:sp>
      <p:sp>
        <p:nvSpPr>
          <p:cNvPr id="60" name="TextBox 10"/>
          <p:cNvSpPr/>
          <p:nvPr/>
        </p:nvSpPr>
        <p:spPr>
          <a:xfrm>
            <a:off x="1582920" y="6436080"/>
            <a:ext cx="11745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При необходимости открываем модель для ее модификации и проведения повторного расчета</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0"/>
                      </p:stCondLst>
                      <p:childTnLst>
                        <p:par>
                          <p:cTn id="64" fill="hold">
                            <p:stCondLst>
                              <p:cond delay="0"/>
                            </p:stCondLst>
                            <p:childTnLst>
                              <p:par>
                                <p:cTn id="65" nodeType="withEffect" fill="hold" presetClass="entr" presetID="22" presetSubtype="8">
                                  <p:stCondLst>
                                    <p:cond delay="1000"/>
                                  </p:stCondLst>
                                  <p:childTnLst>
                                    <p:set>
                                      <p:cBhvr>
                                        <p:cTn id="66" dur="1" fill="hold">
                                          <p:stCondLst>
                                            <p:cond delay="0"/>
                                          </p:stCondLst>
                                        </p:cTn>
                                        <p:tgtEl>
                                          <p:spTgt spid="54"/>
                                        </p:tgtEl>
                                        <p:attrNameLst>
                                          <p:attrName>style.visibility</p:attrName>
                                        </p:attrNameLst>
                                      </p:cBhvr>
                                      <p:to>
                                        <p:strVal val="visible"/>
                                      </p:to>
                                    </p:set>
                                    <p:animEffect filter="wipe(left)" transition="in">
                                      <p:cBhvr additive="repl">
                                        <p:cTn id="67" dur="500"/>
                                        <p:tgtEl>
                                          <p:spTgt spid="54"/>
                                        </p:tgtEl>
                                      </p:cBhvr>
                                    </p:animEffect>
                                  </p:childTnLst>
                                </p:cTn>
                              </p:par>
                            </p:childTnLst>
                          </p:cTn>
                        </p:par>
                        <p:par>
                          <p:cTn id="68" fill="hold">
                            <p:stCondLst>
                              <p:cond delay="1500"/>
                            </p:stCondLst>
                            <p:childTnLst>
                              <p:par>
                                <p:cTn id="69" nodeType="afterEffect" fill="hold" presetClass="entr" presetID="22" presetSubtype="1">
                                  <p:stCondLst>
                                    <p:cond delay="750"/>
                                  </p:stCondLst>
                                  <p:childTnLst>
                                    <p:set>
                                      <p:cBhvr>
                                        <p:cTn id="70" dur="1" fill="hold">
                                          <p:stCondLst>
                                            <p:cond delay="0"/>
                                          </p:stCondLst>
                                        </p:cTn>
                                        <p:tgtEl>
                                          <p:spTgt spid="55"/>
                                        </p:tgtEl>
                                        <p:attrNameLst>
                                          <p:attrName>style.visibility</p:attrName>
                                        </p:attrNameLst>
                                      </p:cBhvr>
                                      <p:to>
                                        <p:strVal val="visible"/>
                                      </p:to>
                                    </p:set>
                                    <p:animEffect filter="wipe(up)" transition="in">
                                      <p:cBhvr additive="repl">
                                        <p:cTn id="71" dur="500"/>
                                        <p:tgtEl>
                                          <p:spTgt spid="55"/>
                                        </p:tgtEl>
                                      </p:cBhvr>
                                    </p:animEffect>
                                  </p:childTnLst>
                                </p:cTn>
                              </p:par>
                            </p:childTnLst>
                          </p:cTn>
                        </p:par>
                        <p:par>
                          <p:cTn id="72" fill="hold">
                            <p:stCondLst>
                              <p:cond delay="2750"/>
                            </p:stCondLst>
                            <p:childTnLst>
                              <p:par>
                                <p:cTn id="73" nodeType="afterEffect" fill="hold" presetClass="entr" presetID="22" presetSubtype="8">
                                  <p:stCondLst>
                                    <p:cond delay="1000"/>
                                  </p:stCondLst>
                                  <p:childTnLst>
                                    <p:set>
                                      <p:cBhvr>
                                        <p:cTn id="74" dur="1" fill="hold">
                                          <p:stCondLst>
                                            <p:cond delay="0"/>
                                          </p:stCondLst>
                                        </p:cTn>
                                        <p:tgtEl>
                                          <p:spTgt spid="59"/>
                                        </p:tgtEl>
                                        <p:attrNameLst>
                                          <p:attrName>style.visibility</p:attrName>
                                        </p:attrNameLst>
                                      </p:cBhvr>
                                      <p:to>
                                        <p:strVal val="visible"/>
                                      </p:to>
                                    </p:set>
                                    <p:animEffect filter="wipe(left)" transition="in">
                                      <p:cBhvr additive="repl">
                                        <p:cTn id="75" dur="500"/>
                                        <p:tgtEl>
                                          <p:spTgt spid="59"/>
                                        </p:tgtEl>
                                      </p:cBhvr>
                                    </p:animEffect>
                                  </p:childTnLst>
                                </p:cTn>
                              </p:par>
                            </p:childTnLst>
                          </p:cTn>
                        </p:par>
                        <p:par>
                          <p:cTn id="76" fill="hold">
                            <p:stCondLst>
                              <p:cond delay="4250"/>
                            </p:stCondLst>
                            <p:childTnLst>
                              <p:par>
                                <p:cTn id="77" nodeType="afterEffect" fill="hold" presetClass="entr" presetID="22" presetSubtype="1">
                                  <p:stCondLst>
                                    <p:cond delay="500"/>
                                  </p:stCondLst>
                                  <p:childTnLst>
                                    <p:set>
                                      <p:cBhvr>
                                        <p:cTn id="78" dur="1" fill="hold">
                                          <p:stCondLst>
                                            <p:cond delay="0"/>
                                          </p:stCondLst>
                                        </p:cTn>
                                        <p:tgtEl>
                                          <p:spTgt spid="56"/>
                                        </p:tgtEl>
                                        <p:attrNameLst>
                                          <p:attrName>style.visibility</p:attrName>
                                        </p:attrNameLst>
                                      </p:cBhvr>
                                      <p:to>
                                        <p:strVal val="visible"/>
                                      </p:to>
                                    </p:set>
                                    <p:animEffect filter="wipe(up)" transition="in">
                                      <p:cBhvr additive="repl">
                                        <p:cTn id="79" dur="500"/>
                                        <p:tgtEl>
                                          <p:spTgt spid="56"/>
                                        </p:tgtEl>
                                      </p:cBhvr>
                                    </p:animEffect>
                                  </p:childTnLst>
                                </p:cTn>
                              </p:par>
                            </p:childTnLst>
                          </p:cTn>
                        </p:par>
                        <p:par>
                          <p:cTn id="80" fill="hold">
                            <p:stCondLst>
                              <p:cond delay="5250"/>
                            </p:stCondLst>
                            <p:childTnLst>
                              <p:par>
                                <p:cTn id="81" nodeType="afterEffect" fill="hold" presetClass="entr" presetID="22" presetSubtype="8">
                                  <p:stCondLst>
                                    <p:cond delay="750"/>
                                  </p:stCondLst>
                                  <p:childTnLst>
                                    <p:set>
                                      <p:cBhvr>
                                        <p:cTn id="82" dur="1" fill="hold">
                                          <p:stCondLst>
                                            <p:cond delay="0"/>
                                          </p:stCondLst>
                                        </p:cTn>
                                        <p:tgtEl>
                                          <p:spTgt spid="60"/>
                                        </p:tgtEl>
                                        <p:attrNameLst>
                                          <p:attrName>style.visibility</p:attrName>
                                        </p:attrNameLst>
                                      </p:cBhvr>
                                      <p:to>
                                        <p:strVal val="visible"/>
                                      </p:to>
                                    </p:set>
                                    <p:animEffect filter="wipe(left)" transition="in">
                                      <p:cBhvr additive="repl">
                                        <p:cTn id="83" dur="500"/>
                                        <p:tgtEl>
                                          <p:spTgt spid="60"/>
                                        </p:tgtEl>
                                      </p:cBhvr>
                                    </p:animEffect>
                                  </p:childTnLst>
                                </p:cTn>
                              </p:par>
                            </p:childTnLst>
                          </p:cTn>
                        </p:par>
                        <p:par>
                          <p:cTn id="84" fill="hold">
                            <p:stCondLst>
                              <p:cond delay="6500"/>
                            </p:stCondLst>
                            <p:childTnLst>
                              <p:par>
                                <p:cTn id="85" nodeType="afterEffect" fill="hold" presetClass="entr" presetID="22" presetSubtype="4">
                                  <p:stCondLst>
                                    <p:cond delay="750"/>
                                  </p:stCondLst>
                                  <p:childTnLst>
                                    <p:set>
                                      <p:cBhvr>
                                        <p:cTn id="86" dur="1" fill="hold">
                                          <p:stCondLst>
                                            <p:cond delay="0"/>
                                          </p:stCondLst>
                                        </p:cTn>
                                        <p:tgtEl>
                                          <p:spTgt spid="58"/>
                                        </p:tgtEl>
                                        <p:attrNameLst>
                                          <p:attrName>style.visibility</p:attrName>
                                        </p:attrNameLst>
                                      </p:cBhvr>
                                      <p:to>
                                        <p:strVal val="visible"/>
                                      </p:to>
                                    </p:set>
                                    <p:animEffect filter="wipe(down)" transition="in">
                                      <p:cBhvr additive="repl">
                                        <p:cTn id="87" dur="500"/>
                                        <p:tgtEl>
                                          <p:spTgt spid="58"/>
                                        </p:tgtEl>
                                      </p:cBhvr>
                                    </p:animEffect>
                                  </p:childTnLst>
                                </p:cTn>
                              </p:par>
                            </p:childTnLst>
                          </p:cTn>
                        </p:par>
                        <p:par>
                          <p:cTn id="88" fill="hold">
                            <p:stCondLst>
                              <p:cond delay="7750"/>
                            </p:stCondLst>
                            <p:childTnLst>
                              <p:par>
                                <p:cTn id="89" nodeType="afterEffect" fill="hold" presetClass="entr" presetID="22" presetSubtype="1">
                                  <p:stCondLst>
                                    <p:cond delay="500"/>
                                  </p:stCondLst>
                                  <p:childTnLst>
                                    <p:set>
                                      <p:cBhvr>
                                        <p:cTn id="90" dur="1" fill="hold">
                                          <p:stCondLst>
                                            <p:cond delay="0"/>
                                          </p:stCondLst>
                                        </p:cTn>
                                        <p:tgtEl>
                                          <p:spTgt spid="57"/>
                                        </p:tgtEl>
                                        <p:attrNameLst>
                                          <p:attrName>style.visibility</p:attrName>
                                        </p:attrNameLst>
                                      </p:cBhvr>
                                      <p:to>
                                        <p:strVal val="visible"/>
                                      </p:to>
                                    </p:set>
                                    <p:animEffect filter="wipe(up)" transition="in">
                                      <p:cBhvr additive="repl">
                                        <p:cTn id="91" dur="25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Объект 4" descr=""/>
          <p:cNvPicPr/>
          <p:nvPr/>
        </p:nvPicPr>
        <p:blipFill>
          <a:blip r:embed="rId1"/>
          <a:stretch/>
        </p:blipFill>
        <p:spPr>
          <a:xfrm>
            <a:off x="1500840" y="804600"/>
            <a:ext cx="9507240" cy="5109120"/>
          </a:xfrm>
          <a:prstGeom prst="rect">
            <a:avLst/>
          </a:prstGeom>
          <a:noFill/>
          <a:ln w="0">
            <a:solidFill>
              <a:srgbClr val="3d71a1"/>
            </a:solidFill>
          </a:ln>
        </p:spPr>
      </p:pic>
      <p:sp>
        <p:nvSpPr>
          <p:cNvPr id="62" name="PlaceHolder 1"/>
          <p:cNvSpPr>
            <a:spLocks noGrp="1"/>
          </p:cNvSpPr>
          <p:nvPr>
            <p:ph type="title"/>
          </p:nvPr>
        </p:nvSpPr>
        <p:spPr>
          <a:xfrm>
            <a:off x="1205640" y="101160"/>
            <a:ext cx="10972440" cy="611640"/>
          </a:xfrm>
          <a:prstGeom prst="rect">
            <a:avLst/>
          </a:prstGeom>
          <a:noFill/>
          <a:ln w="0">
            <a:noFill/>
          </a:ln>
        </p:spPr>
        <p:txBody>
          <a:bodyPr lIns="91440" rIns="91440" tIns="45720" bIns="45720" anchor="ctr">
            <a:noAutofit/>
          </a:bodyPr>
          <a:p>
            <a:pPr indent="0" algn="r" defTabSz="914400">
              <a:lnSpc>
                <a:spcPct val="90000"/>
              </a:lnSpc>
              <a:buNone/>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Этапы работы</a:t>
            </a:r>
            <a:endParaRPr b="0" lang="ru-RU" sz="2800" strike="noStrike" u="none">
              <a:solidFill>
                <a:schemeClr val="dk1"/>
              </a:solidFill>
              <a:uFillTx/>
              <a:latin typeface="Calibri"/>
            </a:endParaRPr>
          </a:p>
        </p:txBody>
      </p:sp>
      <p:sp>
        <p:nvSpPr>
          <p:cNvPr id="63" name="TextBox 3"/>
          <p:cNvSpPr/>
          <p:nvPr/>
        </p:nvSpPr>
        <p:spPr>
          <a:xfrm>
            <a:off x="1405080" y="5992920"/>
            <a:ext cx="6042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5. </a:t>
            </a:r>
            <a:r>
              <a:rPr b="0" lang="en-US" sz="1800" strike="noStrike" u="none">
                <a:solidFill>
                  <a:srgbClr val="3d71a1"/>
                </a:solidFill>
                <a:uFillTx/>
                <a:latin typeface="Calibri"/>
              </a:rPr>
              <a:t>IOSO. </a:t>
            </a:r>
            <a:r>
              <a:rPr b="0" lang="ru-RU" sz="1800" strike="noStrike" u="none">
                <a:solidFill>
                  <a:srgbClr val="3d71a1"/>
                </a:solidFill>
                <a:uFillTx/>
                <a:latin typeface="Calibri"/>
              </a:rPr>
              <a:t>Проверка соответствия результатов требованиям.</a:t>
            </a:r>
            <a:endParaRPr b="0" lang="ru-RU" sz="1800" strike="noStrike" u="none">
              <a:solidFill>
                <a:srgbClr val="000000"/>
              </a:solidFill>
              <a:uFillTx/>
              <a:latin typeface="Arial"/>
            </a:endParaRPr>
          </a:p>
        </p:txBody>
      </p:sp>
      <p:sp>
        <p:nvSpPr>
          <p:cNvPr id="64" name="Прямоугольник: скругленные углы 7"/>
          <p:cNvSpPr/>
          <p:nvPr/>
        </p:nvSpPr>
        <p:spPr>
          <a:xfrm>
            <a:off x="6223680" y="3302640"/>
            <a:ext cx="4479840" cy="1489320"/>
          </a:xfrm>
          <a:custGeom>
            <a:avLst/>
            <a:gdLst>
              <a:gd name="textAreaLeft" fmla="*/ 0 w 4479840"/>
              <a:gd name="textAreaRight" fmla="*/ 4480200 w 4479840"/>
              <a:gd name="textAreaTop" fmla="*/ 0 h 1489320"/>
              <a:gd name="textAreaBottom" fmla="*/ 1489680 h 1489320"/>
            </a:gdLst>
            <a:ahLst/>
            <a:rect l="textAreaLeft" t="textAreaTop" r="textAreaRight" b="textAreaBottom"/>
            <a:pathLst>
              <a:path w="4480292" h="1489743">
                <a:moveTo>
                  <a:pt x="0" y="78465"/>
                </a:moveTo>
                <a:cubicBezTo>
                  <a:pt x="-4249" y="42585"/>
                  <a:pt x="30825" y="-1778"/>
                  <a:pt x="78465" y="0"/>
                </a:cubicBezTo>
                <a:cubicBezTo>
                  <a:pt x="1889950" y="-60713"/>
                  <a:pt x="2849096" y="61072"/>
                  <a:pt x="4401827" y="0"/>
                </a:cubicBezTo>
                <a:cubicBezTo>
                  <a:pt x="4444605" y="186"/>
                  <a:pt x="4477071" y="38938"/>
                  <a:pt x="4480292" y="78465"/>
                </a:cubicBezTo>
                <a:cubicBezTo>
                  <a:pt x="4559517" y="681912"/>
                  <a:pt x="4523066" y="1093850"/>
                  <a:pt x="4480292" y="1411278"/>
                </a:cubicBezTo>
                <a:cubicBezTo>
                  <a:pt x="4481474" y="1453490"/>
                  <a:pt x="4449515" y="1490030"/>
                  <a:pt x="4401827" y="1489743"/>
                </a:cubicBezTo>
                <a:cubicBezTo>
                  <a:pt x="2286317" y="1415972"/>
                  <a:pt x="1061075" y="1333860"/>
                  <a:pt x="78465" y="1489743"/>
                </a:cubicBezTo>
                <a:cubicBezTo>
                  <a:pt x="42194" y="1490767"/>
                  <a:pt x="-6219" y="1451775"/>
                  <a:pt x="0" y="1411278"/>
                </a:cubicBezTo>
                <a:cubicBezTo>
                  <a:pt x="112182" y="824761"/>
                  <a:pt x="-96826" y="729477"/>
                  <a:pt x="0" y="78465"/>
                </a:cubicBezTo>
                <a:close/>
              </a:path>
            </a:pathLst>
          </a:custGeom>
          <a:noFill/>
          <a:ln w="38100">
            <a:solidFill>
              <a:srgbClr val="ed7d31">
                <a:lumMod val="75000"/>
              </a:srgb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lt1"/>
              </a:solidFill>
              <a:uFillTx/>
              <a:latin typeface="Calibri"/>
            </a:endParaRPr>
          </a:p>
        </p:txBody>
      </p:sp>
      <p:sp>
        <p:nvSpPr>
          <p:cNvPr id="65" name="Прямоугольник: скругленные углы 9"/>
          <p:cNvSpPr/>
          <p:nvPr/>
        </p:nvSpPr>
        <p:spPr>
          <a:xfrm>
            <a:off x="9664560" y="4546440"/>
            <a:ext cx="1138680" cy="353160"/>
          </a:xfrm>
          <a:prstGeom prst="roundRect">
            <a:avLst>
              <a:gd name="adj" fmla="val 5267"/>
            </a:avLst>
          </a:prstGeom>
          <a:noFill/>
          <a:ln w="38100">
            <a:solidFill>
              <a:srgbClr val="ed7d31">
                <a:lumMod val="75000"/>
              </a:srgbClr>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ru-RU" sz="1800" strike="noStrike" u="none">
              <a:solidFill>
                <a:schemeClr val="lt1"/>
              </a:solidFill>
              <a:uFillTx/>
              <a:latin typeface="Calibri"/>
            </a:endParaRPr>
          </a:p>
        </p:txBody>
      </p:sp>
      <p:pic>
        <p:nvPicPr>
          <p:cNvPr id="66" name="Рисунок 10" descr=""/>
          <p:cNvPicPr/>
          <p:nvPr/>
        </p:nvPicPr>
        <p:blipFill>
          <a:blip r:embed="rId2"/>
          <a:stretch/>
        </p:blipFill>
        <p:spPr>
          <a:xfrm>
            <a:off x="4621680" y="2364120"/>
            <a:ext cx="3003480" cy="3219840"/>
          </a:xfrm>
          <a:prstGeom prst="rect">
            <a:avLst/>
          </a:prstGeom>
          <a:noFill/>
          <a:ln w="0">
            <a:noFill/>
          </a:ln>
          <a:effectLst>
            <a:outerShdw algn="tl" blurRad="291960" dir="2700000" dist="139498" rotWithShape="0">
              <a:srgbClr val="333333">
                <a:alpha val="65000"/>
              </a:srgbClr>
            </a:outerShdw>
          </a:effectLst>
        </p:spPr>
      </p:pic>
      <p:sp>
        <p:nvSpPr>
          <p:cNvPr id="67" name="TextBox 12"/>
          <p:cNvSpPr/>
          <p:nvPr/>
        </p:nvSpPr>
        <p:spPr>
          <a:xfrm>
            <a:off x="1405080" y="6338160"/>
            <a:ext cx="3216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Передача результатов в </a:t>
            </a:r>
            <a:r>
              <a:rPr b="0" lang="en-US" sz="1800" strike="noStrike" u="none">
                <a:solidFill>
                  <a:srgbClr val="3d71a1"/>
                </a:solidFill>
                <a:uFillTx/>
                <a:latin typeface="Calibri"/>
              </a:rPr>
              <a:t>PLM. </a:t>
            </a:r>
            <a:endParaRPr b="0" lang="ru-RU" sz="1800" strike="noStrike" u="none">
              <a:solidFill>
                <a:srgbClr val="000000"/>
              </a:solidFill>
              <a:uFillTx/>
              <a:latin typeface="Arial"/>
            </a:endParaRPr>
          </a:p>
        </p:txBody>
      </p:sp>
      <p:sp>
        <p:nvSpPr>
          <p:cNvPr id="68" name="TextBox 13"/>
          <p:cNvSpPr/>
          <p:nvPr/>
        </p:nvSpPr>
        <p:spPr>
          <a:xfrm>
            <a:off x="4408920" y="6338160"/>
            <a:ext cx="26834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rgbClr val="3d71a1"/>
                </a:solidFill>
                <a:uFillTx/>
                <a:latin typeface="Calibri"/>
              </a:rPr>
              <a:t>Формирование отчета</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92" dur="indefinite" restart="never" nodeType="tmRoot">
          <p:childTnLst>
            <p:seq>
              <p:cTn id="93" dur="indefinite" nodeType="mainSeq">
                <p:childTnLst>
                  <p:par>
                    <p:cTn id="94" fill="hold">
                      <p:stCondLst>
                        <p:cond delay="0"/>
                      </p:stCondLst>
                      <p:childTnLst>
                        <p:par>
                          <p:cTn id="95" fill="hold">
                            <p:stCondLst>
                              <p:cond delay="0"/>
                            </p:stCondLst>
                            <p:childTnLst>
                              <p:par>
                                <p:cTn id="96" nodeType="withEffect" fill="hold" presetClass="entr" presetID="22" presetSubtype="8">
                                  <p:stCondLst>
                                    <p:cond delay="1000"/>
                                  </p:stCondLst>
                                  <p:childTnLst>
                                    <p:set>
                                      <p:cBhvr>
                                        <p:cTn id="97" dur="1" fill="hold">
                                          <p:stCondLst>
                                            <p:cond delay="0"/>
                                          </p:stCondLst>
                                        </p:cTn>
                                        <p:tgtEl>
                                          <p:spTgt spid="63"/>
                                        </p:tgtEl>
                                        <p:attrNameLst>
                                          <p:attrName>style.visibility</p:attrName>
                                        </p:attrNameLst>
                                      </p:cBhvr>
                                      <p:to>
                                        <p:strVal val="visible"/>
                                      </p:to>
                                    </p:set>
                                    <p:animEffect filter="wipe(left)" transition="in">
                                      <p:cBhvr additive="repl">
                                        <p:cTn id="98" dur="500"/>
                                        <p:tgtEl>
                                          <p:spTgt spid="63"/>
                                        </p:tgtEl>
                                      </p:cBhvr>
                                    </p:animEffect>
                                  </p:childTnLst>
                                </p:cTn>
                              </p:par>
                            </p:childTnLst>
                          </p:cTn>
                        </p:par>
                        <p:par>
                          <p:cTn id="99" fill="hold">
                            <p:stCondLst>
                              <p:cond delay="1500"/>
                            </p:stCondLst>
                            <p:childTnLst>
                              <p:par>
                                <p:cTn id="100" nodeType="afterEffect" fill="hold" presetClass="entr" presetID="22" presetSubtype="1">
                                  <p:stCondLst>
                                    <p:cond delay="500"/>
                                  </p:stCondLst>
                                  <p:childTnLst>
                                    <p:set>
                                      <p:cBhvr>
                                        <p:cTn id="101" dur="1" fill="hold">
                                          <p:stCondLst>
                                            <p:cond delay="0"/>
                                          </p:stCondLst>
                                        </p:cTn>
                                        <p:tgtEl>
                                          <p:spTgt spid="64"/>
                                        </p:tgtEl>
                                        <p:attrNameLst>
                                          <p:attrName>style.visibility</p:attrName>
                                        </p:attrNameLst>
                                      </p:cBhvr>
                                      <p:to>
                                        <p:strVal val="visible"/>
                                      </p:to>
                                    </p:set>
                                    <p:animEffect filter="wipe(up)" transition="in">
                                      <p:cBhvr additive="repl">
                                        <p:cTn id="102" dur="500"/>
                                        <p:tgtEl>
                                          <p:spTgt spid="64"/>
                                        </p:tgtEl>
                                      </p:cBhvr>
                                    </p:animEffect>
                                  </p:childTnLst>
                                </p:cTn>
                              </p:par>
                            </p:childTnLst>
                          </p:cTn>
                        </p:par>
                        <p:par>
                          <p:cTn id="103" fill="hold">
                            <p:stCondLst>
                              <p:cond delay="2500"/>
                            </p:stCondLst>
                            <p:childTnLst>
                              <p:par>
                                <p:cTn id="104" nodeType="afterEffect" fill="hold" presetClass="entr" presetID="22" presetSubtype="8">
                                  <p:stCondLst>
                                    <p:cond delay="750"/>
                                  </p:stCondLst>
                                  <p:childTnLst>
                                    <p:set>
                                      <p:cBhvr>
                                        <p:cTn id="105" dur="1" fill="hold">
                                          <p:stCondLst>
                                            <p:cond delay="0"/>
                                          </p:stCondLst>
                                        </p:cTn>
                                        <p:tgtEl>
                                          <p:spTgt spid="67"/>
                                        </p:tgtEl>
                                        <p:attrNameLst>
                                          <p:attrName>style.visibility</p:attrName>
                                        </p:attrNameLst>
                                      </p:cBhvr>
                                      <p:to>
                                        <p:strVal val="visible"/>
                                      </p:to>
                                    </p:set>
                                    <p:animEffect filter="wipe(left)" transition="in">
                                      <p:cBhvr additive="repl">
                                        <p:cTn id="106" dur="500"/>
                                        <p:tgtEl>
                                          <p:spTgt spid="67"/>
                                        </p:tgtEl>
                                      </p:cBhvr>
                                    </p:animEffect>
                                  </p:childTnLst>
                                </p:cTn>
                              </p:par>
                            </p:childTnLst>
                          </p:cTn>
                        </p:par>
                        <p:par>
                          <p:cTn id="107" fill="hold">
                            <p:stCondLst>
                              <p:cond delay="3750"/>
                            </p:stCondLst>
                            <p:childTnLst>
                              <p:par>
                                <p:cTn id="108" nodeType="afterEffect" fill="hold" presetClass="exit" presetID="10">
                                  <p:stCondLst>
                                    <p:cond delay="500"/>
                                  </p:stCondLst>
                                  <p:childTnLst>
                                    <p:animEffect filter="fade" transition="out">
                                      <p:cBhvr additive="repl">
                                        <p:cTn id="109" dur="500"/>
                                        <p:tgtEl>
                                          <p:spTgt spid="64"/>
                                        </p:tgtEl>
                                      </p:cBhvr>
                                    </p:animEffect>
                                    <p:set>
                                      <p:cBhvr>
                                        <p:cTn id="110" dur="1" fill="hold">
                                          <p:stCondLst>
                                            <p:cond delay="499"/>
                                          </p:stCondLst>
                                        </p:cTn>
                                        <p:tgtEl>
                                          <p:spTgt spid="64"/>
                                        </p:tgtEl>
                                        <p:attrNameLst>
                                          <p:attrName>style.visibility</p:attrName>
                                        </p:attrNameLst>
                                      </p:cBhvr>
                                      <p:to>
                                        <p:strVal val="hidden"/>
                                      </p:to>
                                    </p:set>
                                  </p:childTnLst>
                                </p:cTn>
                              </p:par>
                            </p:childTnLst>
                          </p:cTn>
                        </p:par>
                        <p:par>
                          <p:cTn id="111" fill="hold">
                            <p:stCondLst>
                              <p:cond delay="4750"/>
                            </p:stCondLst>
                            <p:childTnLst>
                              <p:par>
                                <p:cTn id="112" nodeType="afterEffect" fill="hold" presetClass="entr" presetID="22" presetSubtype="1">
                                  <p:stCondLst>
                                    <p:cond delay="500"/>
                                  </p:stCondLst>
                                  <p:childTnLst>
                                    <p:set>
                                      <p:cBhvr>
                                        <p:cTn id="113" dur="1" fill="hold">
                                          <p:stCondLst>
                                            <p:cond delay="0"/>
                                          </p:stCondLst>
                                        </p:cTn>
                                        <p:tgtEl>
                                          <p:spTgt spid="65"/>
                                        </p:tgtEl>
                                        <p:attrNameLst>
                                          <p:attrName>style.visibility</p:attrName>
                                        </p:attrNameLst>
                                      </p:cBhvr>
                                      <p:to>
                                        <p:strVal val="visible"/>
                                      </p:to>
                                    </p:set>
                                    <p:animEffect filter="wipe(up)" transition="in">
                                      <p:cBhvr additive="repl">
                                        <p:cTn id="114" dur="500"/>
                                        <p:tgtEl>
                                          <p:spTgt spid="65"/>
                                        </p:tgtEl>
                                      </p:cBhvr>
                                    </p:animEffect>
                                  </p:childTnLst>
                                </p:cTn>
                              </p:par>
                            </p:childTnLst>
                          </p:cTn>
                        </p:par>
                        <p:par>
                          <p:cTn id="115" fill="hold">
                            <p:stCondLst>
                              <p:cond delay="5750"/>
                            </p:stCondLst>
                            <p:childTnLst>
                              <p:par>
                                <p:cTn id="116" nodeType="afterEffect" fill="hold" presetClass="entr" presetID="22" presetSubtype="8">
                                  <p:stCondLst>
                                    <p:cond delay="500"/>
                                  </p:stCondLst>
                                  <p:childTnLst>
                                    <p:set>
                                      <p:cBhvr>
                                        <p:cTn id="117" dur="1" fill="hold">
                                          <p:stCondLst>
                                            <p:cond delay="0"/>
                                          </p:stCondLst>
                                        </p:cTn>
                                        <p:tgtEl>
                                          <p:spTgt spid="68"/>
                                        </p:tgtEl>
                                        <p:attrNameLst>
                                          <p:attrName>style.visibility</p:attrName>
                                        </p:attrNameLst>
                                      </p:cBhvr>
                                      <p:to>
                                        <p:strVal val="visible"/>
                                      </p:to>
                                    </p:set>
                                    <p:animEffect filter="wipe(left)" transition="in">
                                      <p:cBhvr additive="repl">
                                        <p:cTn id="118" dur="500"/>
                                        <p:tgtEl>
                                          <p:spTgt spid="68"/>
                                        </p:tgtEl>
                                      </p:cBhvr>
                                    </p:animEffect>
                                  </p:childTnLst>
                                </p:cTn>
                              </p:par>
                            </p:childTnLst>
                          </p:cTn>
                        </p:par>
                        <p:par>
                          <p:cTn id="119" fill="hold">
                            <p:stCondLst>
                              <p:cond delay="6750"/>
                            </p:stCondLst>
                            <p:childTnLst>
                              <p:par>
                                <p:cTn id="120" nodeType="afterEffect" fill="hold" presetClass="entr" presetID="22" presetSubtype="1">
                                  <p:stCondLst>
                                    <p:cond delay="500"/>
                                  </p:stCondLst>
                                  <p:childTnLst>
                                    <p:set>
                                      <p:cBhvr>
                                        <p:cTn id="121" dur="1" fill="hold">
                                          <p:stCondLst>
                                            <p:cond delay="0"/>
                                          </p:stCondLst>
                                        </p:cTn>
                                        <p:tgtEl>
                                          <p:spTgt spid="66"/>
                                        </p:tgtEl>
                                        <p:attrNameLst>
                                          <p:attrName>style.visibility</p:attrName>
                                        </p:attrNameLst>
                                      </p:cBhvr>
                                      <p:to>
                                        <p:strVal val="visible"/>
                                      </p:to>
                                    </p:set>
                                    <p:animEffect filter="wipe(up)" transition="in">
                                      <p:cBhvr additive="repl">
                                        <p:cTn id="122"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69" name="Объект 4" descr=""/>
          <p:cNvPicPr/>
          <p:nvPr/>
        </p:nvPicPr>
        <p:blipFill>
          <a:blip r:embed="rId1"/>
          <a:srcRect l="13730" t="9207" r="45610" b="11211"/>
          <a:stretch/>
        </p:blipFill>
        <p:spPr>
          <a:xfrm>
            <a:off x="542520" y="2292120"/>
            <a:ext cx="3029760" cy="3153240"/>
          </a:xfrm>
          <a:prstGeom prst="rect">
            <a:avLst/>
          </a:prstGeom>
          <a:noFill/>
          <a:ln w="0">
            <a:noFill/>
          </a:ln>
          <a:effectLst>
            <a:outerShdw algn="tl" blurRad="50760" dir="2700000" dist="37674" rotWithShape="0">
              <a:srgbClr val="000000">
                <a:alpha val="40000"/>
              </a:srgbClr>
            </a:outerShdw>
          </a:effectLst>
        </p:spPr>
      </p:pic>
      <p:sp>
        <p:nvSpPr>
          <p:cNvPr id="70" name="Прямоугольник 9"/>
          <p:cNvSpPr/>
          <p:nvPr/>
        </p:nvSpPr>
        <p:spPr>
          <a:xfrm>
            <a:off x="6338160" y="1473480"/>
            <a:ext cx="4902840" cy="5099400"/>
          </a:xfrm>
          <a:prstGeom prst="rect">
            <a:avLst/>
          </a:prstGeom>
          <a:solidFill>
            <a:srgbClr val="f1f1f1"/>
          </a:solidFill>
          <a:ln w="0">
            <a:solidFill>
              <a:srgbClr val="5b9bd5">
                <a:lumMod val="50000"/>
              </a:srgbClr>
            </a:solidFill>
          </a:ln>
        </p:spPr>
        <p:style>
          <a:lnRef idx="0"/>
          <a:fillRef idx="0"/>
          <a:effectRef idx="0"/>
          <a:fontRef idx="minor"/>
        </p:style>
        <p:txBody>
          <a:bodyPr lIns="90000" rIns="90000" tIns="45000" bIns="45000" anchor="t">
            <a:noAutofit/>
          </a:bodyPr>
          <a:p>
            <a:pPr algn="r" defTabSz="914400">
              <a:lnSpc>
                <a:spcPct val="100000"/>
              </a:lnSpc>
              <a:tabLst>
                <a:tab algn="l" pos="0"/>
              </a:tabLst>
            </a:pPr>
            <a:endParaRPr b="0" lang="ru-RU" sz="1800" strike="noStrike" u="none">
              <a:solidFill>
                <a:srgbClr val="1f4e79"/>
              </a:solidFill>
              <a:uFillTx/>
              <a:latin typeface="Calibri"/>
            </a:endParaRPr>
          </a:p>
        </p:txBody>
      </p:sp>
      <p:sp>
        <p:nvSpPr>
          <p:cNvPr id="71" name="Стрелка: вправо 6"/>
          <p:cNvSpPr/>
          <p:nvPr/>
        </p:nvSpPr>
        <p:spPr>
          <a:xfrm>
            <a:off x="4486320" y="2019240"/>
            <a:ext cx="1510920" cy="558360"/>
          </a:xfrm>
          <a:prstGeom prst="rightArrow">
            <a:avLst>
              <a:gd name="adj1" fmla="val 50000"/>
              <a:gd name="adj2" fmla="val 62143"/>
            </a:avLst>
          </a:prstGeom>
          <a:gradFill rotWithShape="0">
            <a:gsLst>
              <a:gs pos="0">
                <a:srgbClr val="a8b7df"/>
              </a:gs>
              <a:gs pos="50000">
                <a:srgbClr val="9aabd9"/>
              </a:gs>
              <a:gs pos="100000">
                <a:srgbClr val="889ed7"/>
              </a:gs>
            </a:gsLst>
            <a:lin ang="5400000"/>
          </a:gradFill>
          <a:ln>
            <a:solidFill>
              <a:srgbClr val="4472c4"/>
            </a:solidFill>
          </a:ln>
        </p:spPr>
        <p:style>
          <a:lnRef idx="1">
            <a:schemeClr val="accent1"/>
          </a:lnRef>
          <a:fillRef idx="2">
            <a:schemeClr val="accent1"/>
          </a:fillRef>
          <a:effectRef idx="1">
            <a:schemeClr val="accent1"/>
          </a:effectRef>
          <a:fontRef idx="minor"/>
        </p:style>
        <p:txBody>
          <a:bodyPr lIns="90000" rIns="90000" tIns="45000" bIns="45000" anchor="ctr">
            <a:noAutofit/>
          </a:bodyPr>
          <a:p>
            <a:pPr algn="ctr" defTabSz="914400">
              <a:lnSpc>
                <a:spcPct val="100000"/>
              </a:lnSpc>
              <a:tabLst>
                <a:tab algn="l" pos="0"/>
              </a:tabLst>
            </a:pPr>
            <a:endParaRPr b="0" lang="ru-RU" sz="1800" strike="noStrike" u="none">
              <a:solidFill>
                <a:srgbClr val="000000"/>
              </a:solidFill>
              <a:uFillTx/>
              <a:latin typeface="Calibri"/>
            </a:endParaRPr>
          </a:p>
        </p:txBody>
      </p:sp>
      <p:sp>
        <p:nvSpPr>
          <p:cNvPr id="72" name="TextBox 10"/>
          <p:cNvSpPr/>
          <p:nvPr/>
        </p:nvSpPr>
        <p:spPr>
          <a:xfrm>
            <a:off x="4486320" y="2688840"/>
            <a:ext cx="1452960" cy="455400"/>
          </a:xfrm>
          <a:prstGeom prst="rect">
            <a:avLst/>
          </a:prstGeom>
          <a:solidFill>
            <a:srgbClr val="ffffff"/>
          </a:solidFill>
          <a:ln w="28575">
            <a:solidFill>
              <a:srgbClr val="70ad47"/>
            </a:solidFill>
          </a:ln>
        </p:spPr>
        <p:style>
          <a:lnRef idx="2">
            <a:schemeClr val="accent6"/>
          </a:lnRef>
          <a:fillRef idx="1">
            <a:schemeClr val="lt1"/>
          </a:fillRef>
          <a:effectRef idx="0">
            <a:schemeClr val="accent6"/>
          </a:effectRef>
          <a:fontRef idx="minor"/>
        </p:style>
        <p:txBody>
          <a:bodyPr lIns="90000" rIns="90000" tIns="45000" bIns="45000" anchor="t">
            <a:spAutoFit/>
          </a:bodyPr>
          <a:p>
            <a:pPr algn="ctr" defTabSz="914400">
              <a:lnSpc>
                <a:spcPct val="100000"/>
              </a:lnSpc>
              <a:tabLst>
                <a:tab algn="l" pos="0"/>
              </a:tabLst>
            </a:pPr>
            <a:r>
              <a:rPr b="0" lang="ru-RU" sz="1200" strike="noStrike" u="none">
                <a:solidFill>
                  <a:srgbClr val="000000"/>
                </a:solidFill>
                <a:uFillTx/>
                <a:latin typeface="Calibri"/>
              </a:rPr>
              <a:t>Файл </a:t>
            </a:r>
            <a:r>
              <a:rPr b="0" lang="en-US" sz="1200" strike="noStrike" u="none">
                <a:solidFill>
                  <a:srgbClr val="000000"/>
                </a:solidFill>
                <a:uFillTx/>
                <a:latin typeface="Calibri"/>
              </a:rPr>
              <a:t>*.opmx</a:t>
            </a:r>
            <a:endParaRPr b="0" lang="ru-RU" sz="1200" strike="noStrike" u="none">
              <a:solidFill>
                <a:srgbClr val="000000"/>
              </a:solidFill>
              <a:uFillTx/>
              <a:latin typeface="Arial"/>
            </a:endParaRPr>
          </a:p>
          <a:p>
            <a:pPr algn="ctr" defTabSz="914400">
              <a:lnSpc>
                <a:spcPct val="100000"/>
              </a:lnSpc>
              <a:tabLst>
                <a:tab algn="l" pos="0"/>
              </a:tabLst>
            </a:pPr>
            <a:r>
              <a:rPr b="0" lang="ru-RU" sz="1200" strike="noStrike" u="none">
                <a:solidFill>
                  <a:srgbClr val="000000"/>
                </a:solidFill>
                <a:uFillTx/>
                <a:latin typeface="Calibri"/>
              </a:rPr>
              <a:t>Файл геометрии</a:t>
            </a:r>
            <a:endParaRPr b="0" lang="ru-RU" sz="1200" strike="noStrike" u="none">
              <a:solidFill>
                <a:srgbClr val="000000"/>
              </a:solidFill>
              <a:uFillTx/>
              <a:latin typeface="Arial"/>
            </a:endParaRPr>
          </a:p>
        </p:txBody>
      </p:sp>
      <p:sp>
        <p:nvSpPr>
          <p:cNvPr id="73" name="Прямоугольник: скругленные углы 33"/>
          <p:cNvSpPr/>
          <p:nvPr/>
        </p:nvSpPr>
        <p:spPr>
          <a:xfrm>
            <a:off x="4508280" y="3311640"/>
            <a:ext cx="1431000" cy="54648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b" anchorCtr="1">
            <a:noAutofit/>
          </a:bodyPr>
          <a:p>
            <a:pPr algn="ctr" defTabSz="914400">
              <a:lnSpc>
                <a:spcPct val="100000"/>
              </a:lnSpc>
              <a:tabLst>
                <a:tab algn="l" pos="0"/>
              </a:tabLst>
            </a:pPr>
            <a:r>
              <a:rPr b="0" lang="ru-RU" sz="1400" strike="noStrike" u="none">
                <a:solidFill>
                  <a:srgbClr val="ffffff"/>
                </a:solidFill>
                <a:uFillTx/>
                <a:latin typeface="Calibri"/>
              </a:rPr>
              <a:t>Задание </a:t>
            </a:r>
            <a:br>
              <a:rPr sz="1400"/>
            </a:br>
            <a:r>
              <a:rPr b="0" lang="ru-RU" sz="1400" strike="noStrike" u="none">
                <a:solidFill>
                  <a:srgbClr val="ffffff"/>
                </a:solidFill>
                <a:uFillTx/>
                <a:latin typeface="Calibri"/>
              </a:rPr>
              <a:t>на расчет</a:t>
            </a:r>
            <a:endParaRPr b="0" lang="ru-RU" sz="1400" strike="noStrike" u="none">
              <a:solidFill>
                <a:srgbClr val="ffffff"/>
              </a:solidFill>
              <a:uFillTx/>
              <a:latin typeface="Arial"/>
            </a:endParaRPr>
          </a:p>
        </p:txBody>
      </p:sp>
      <p:sp>
        <p:nvSpPr>
          <p:cNvPr id="74" name="Прямоугольник: скругленные углы 43"/>
          <p:cNvSpPr/>
          <p:nvPr/>
        </p:nvSpPr>
        <p:spPr>
          <a:xfrm>
            <a:off x="7990560" y="1765080"/>
            <a:ext cx="1431000" cy="496800"/>
          </a:xfrm>
          <a:prstGeom prst="roundRect">
            <a:avLst>
              <a:gd name="adj" fmla="val 16667"/>
            </a:avLst>
          </a:prstGeom>
          <a:solidFill>
            <a:srgbClr val="3d71a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b" anchorCtr="1">
            <a:noAutofit/>
          </a:bodyPr>
          <a:p>
            <a:pPr algn="ctr" defTabSz="914400">
              <a:lnSpc>
                <a:spcPct val="100000"/>
              </a:lnSpc>
              <a:tabLst>
                <a:tab algn="l" pos="0"/>
              </a:tabLst>
            </a:pPr>
            <a:r>
              <a:rPr b="0" lang="ru-RU" sz="1400" strike="noStrike" u="none">
                <a:solidFill>
                  <a:srgbClr val="ffffff"/>
                </a:solidFill>
                <a:uFillTx/>
                <a:latin typeface="Calibri"/>
              </a:rPr>
              <a:t>Задание </a:t>
            </a:r>
            <a:br>
              <a:rPr sz="1400"/>
            </a:br>
            <a:r>
              <a:rPr b="0" lang="ru-RU" sz="1400" strike="noStrike" u="none">
                <a:solidFill>
                  <a:srgbClr val="ffffff"/>
                </a:solidFill>
                <a:uFillTx/>
                <a:latin typeface="Calibri"/>
              </a:rPr>
              <a:t>на расчет</a:t>
            </a:r>
            <a:endParaRPr b="0" lang="ru-RU" sz="1400" strike="noStrike" u="none">
              <a:solidFill>
                <a:srgbClr val="ffffff"/>
              </a:solidFill>
              <a:uFillTx/>
              <a:latin typeface="Arial"/>
            </a:endParaRPr>
          </a:p>
        </p:txBody>
      </p:sp>
      <p:sp>
        <p:nvSpPr>
          <p:cNvPr id="75" name="Прямоугольник: скругленные углы 49"/>
          <p:cNvSpPr/>
          <p:nvPr/>
        </p:nvSpPr>
        <p:spPr>
          <a:xfrm>
            <a:off x="7570440" y="5532840"/>
            <a:ext cx="2163600" cy="843480"/>
          </a:xfrm>
          <a:prstGeom prst="roundRect">
            <a:avLst>
              <a:gd name="adj" fmla="val 16667"/>
            </a:avLst>
          </a:prstGeom>
          <a:solidFill>
            <a:srgbClr val="3d71a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r>
              <a:rPr b="1" lang="ru-RU" sz="1400" strike="noStrike" u="none">
                <a:solidFill>
                  <a:srgbClr val="ffffff"/>
                </a:solidFill>
                <a:uFillTx/>
                <a:latin typeface="Calibri"/>
              </a:rPr>
              <a:t>Задание</a:t>
            </a:r>
            <a:r>
              <a:rPr b="1" lang="en-US" sz="1400" strike="noStrike" u="none">
                <a:solidFill>
                  <a:srgbClr val="ffffff"/>
                </a:solidFill>
                <a:uFillTx/>
                <a:latin typeface="Calibri"/>
              </a:rPr>
              <a:t> </a:t>
            </a:r>
            <a:r>
              <a:rPr b="1" lang="ru-RU" sz="1400" strike="noStrike" u="none">
                <a:solidFill>
                  <a:srgbClr val="ffffff"/>
                </a:solidFill>
                <a:uFillTx/>
                <a:latin typeface="Calibri"/>
              </a:rPr>
              <a:t>с результатами</a:t>
            </a:r>
            <a:endParaRPr b="0" lang="ru-RU" sz="1400" strike="noStrike" u="none">
              <a:solidFill>
                <a:srgbClr val="ffffff"/>
              </a:solidFill>
              <a:uFillTx/>
              <a:latin typeface="Arial"/>
            </a:endParaRPr>
          </a:p>
          <a:p>
            <a:pPr algn="ctr" defTabSz="914400">
              <a:lnSpc>
                <a:spcPct val="100000"/>
              </a:lnSpc>
              <a:tabLst>
                <a:tab algn="l" pos="0"/>
              </a:tabLst>
            </a:pPr>
            <a:r>
              <a:rPr b="1" lang="ru-RU" sz="1400" strike="noStrike" u="none">
                <a:solidFill>
                  <a:srgbClr val="ffffff"/>
                </a:solidFill>
                <a:uFillTx/>
                <a:latin typeface="Calibri"/>
              </a:rPr>
              <a:t>+ </a:t>
            </a:r>
            <a:br>
              <a:rPr sz="1400"/>
            </a:br>
            <a:r>
              <a:rPr b="1" lang="ru-RU" sz="1400" strike="noStrike" u="none">
                <a:solidFill>
                  <a:srgbClr val="ffffff"/>
                </a:solidFill>
                <a:uFillTx/>
                <a:latin typeface="Calibri"/>
              </a:rPr>
              <a:t>Отчет по расчету</a:t>
            </a:r>
            <a:endParaRPr b="0" lang="ru-RU" sz="1400" strike="noStrike" u="none">
              <a:solidFill>
                <a:srgbClr val="ffffff"/>
              </a:solidFill>
              <a:uFillTx/>
              <a:latin typeface="Arial"/>
            </a:endParaRPr>
          </a:p>
        </p:txBody>
      </p:sp>
      <p:cxnSp>
        <p:nvCxnSpPr>
          <p:cNvPr id="76" name="Соединитель: уступ 54"/>
          <p:cNvCxnSpPr>
            <a:stCxn id="74" idx="2"/>
          </p:cNvCxnSpPr>
          <p:nvPr/>
        </p:nvCxnSpPr>
        <p:spPr>
          <a:xfrm rot="5400000">
            <a:off x="8536320" y="2424960"/>
            <a:ext cx="332640" cy="6480"/>
          </a:xfrm>
          <a:prstGeom prst="bentConnector3">
            <a:avLst>
              <a:gd name="adj1" fmla="val 51029"/>
            </a:avLst>
          </a:prstGeom>
          <a:ln w="28575">
            <a:solidFill>
              <a:srgbClr val="4472c4"/>
            </a:solidFill>
            <a:tailEnd len="med" type="triangle" w="med"/>
          </a:ln>
        </p:spPr>
      </p:cxnSp>
      <p:cxnSp>
        <p:nvCxnSpPr>
          <p:cNvPr id="77" name="Соединитель: уступ 58"/>
          <p:cNvCxnSpPr>
            <a:endCxn id="75" idx="0"/>
          </p:cNvCxnSpPr>
          <p:nvPr/>
        </p:nvCxnSpPr>
        <p:spPr>
          <a:xfrm rot="5400000">
            <a:off x="7935480" y="4574880"/>
            <a:ext cx="1674720" cy="241560"/>
          </a:xfrm>
          <a:prstGeom prst="bentConnector3">
            <a:avLst>
              <a:gd name="adj1" fmla="val 7331"/>
            </a:avLst>
          </a:prstGeom>
          <a:ln w="38100">
            <a:solidFill>
              <a:srgbClr val="4472c4"/>
            </a:solidFill>
            <a:tailEnd len="med" type="triangle" w="med"/>
          </a:ln>
        </p:spPr>
      </p:cxnSp>
      <p:sp>
        <p:nvSpPr>
          <p:cNvPr id="78" name="Стрелка: вправо 69"/>
          <p:cNvSpPr/>
          <p:nvPr/>
        </p:nvSpPr>
        <p:spPr>
          <a:xfrm rot="10800000">
            <a:off x="4494240" y="4460760"/>
            <a:ext cx="1594440" cy="558360"/>
          </a:xfrm>
          <a:prstGeom prst="rightArrow">
            <a:avLst>
              <a:gd name="adj1" fmla="val 50000"/>
              <a:gd name="adj2" fmla="val 62143"/>
            </a:avLst>
          </a:prstGeom>
          <a:gradFill rotWithShape="0">
            <a:gsLst>
              <a:gs pos="0">
                <a:srgbClr val="b5d4a7"/>
              </a:gs>
              <a:gs pos="50000">
                <a:srgbClr val="a9cd99"/>
              </a:gs>
              <a:gs pos="100000">
                <a:srgbClr val="9cc986"/>
              </a:gs>
            </a:gsLst>
            <a:lin ang="16200000"/>
          </a:gradFill>
          <a:ln>
            <a:solidFill>
              <a:srgbClr val="70ad47"/>
            </a:solidFill>
          </a:ln>
        </p:spPr>
        <p:style>
          <a:lnRef idx="1">
            <a:schemeClr val="accent6"/>
          </a:lnRef>
          <a:fillRef idx="2">
            <a:schemeClr val="accent6"/>
          </a:fillRef>
          <a:effectRef idx="1">
            <a:schemeClr val="accent6"/>
          </a:effectRef>
          <a:fontRef idx="minor"/>
        </p:style>
        <p:txBody>
          <a:bodyPr lIns="90000" rIns="90000" tIns="45000" bIns="45000" anchor="ctr">
            <a:noAutofit/>
          </a:bodyPr>
          <a:p>
            <a:pPr algn="ctr" defTabSz="914400">
              <a:lnSpc>
                <a:spcPct val="100000"/>
              </a:lnSpc>
              <a:tabLst>
                <a:tab algn="l" pos="0"/>
              </a:tabLst>
            </a:pPr>
            <a:endParaRPr b="0" lang="ru-RU" sz="1800" strike="noStrike" u="none">
              <a:solidFill>
                <a:srgbClr val="000000"/>
              </a:solidFill>
              <a:uFillTx/>
              <a:latin typeface="Calibri"/>
            </a:endParaRPr>
          </a:p>
        </p:txBody>
      </p:sp>
      <p:sp>
        <p:nvSpPr>
          <p:cNvPr id="79" name="TextBox 70"/>
          <p:cNvSpPr/>
          <p:nvPr/>
        </p:nvSpPr>
        <p:spPr>
          <a:xfrm>
            <a:off x="4493880" y="5002560"/>
            <a:ext cx="1594440" cy="272520"/>
          </a:xfrm>
          <a:prstGeom prst="rect">
            <a:avLst/>
          </a:prstGeom>
          <a:solidFill>
            <a:srgbClr val="ffffff"/>
          </a:solidFill>
          <a:ln w="28575">
            <a:solidFill>
              <a:srgbClr val="70ad47"/>
            </a:solidFill>
          </a:ln>
        </p:spPr>
        <p:style>
          <a:lnRef idx="2">
            <a:schemeClr val="accent6"/>
          </a:lnRef>
          <a:fillRef idx="1">
            <a:schemeClr val="lt1"/>
          </a:fillRef>
          <a:effectRef idx="0">
            <a:schemeClr val="accent6"/>
          </a:effectRef>
          <a:fontRef idx="minor"/>
        </p:style>
        <p:txBody>
          <a:bodyPr lIns="90000" rIns="90000" tIns="45000" bIns="45000" anchor="t">
            <a:spAutoFit/>
          </a:bodyPr>
          <a:p>
            <a:pPr algn="ctr" defTabSz="914400">
              <a:lnSpc>
                <a:spcPct val="100000"/>
              </a:lnSpc>
              <a:tabLst>
                <a:tab algn="l" pos="0"/>
              </a:tabLst>
            </a:pPr>
            <a:r>
              <a:rPr b="0" lang="ru-RU" sz="1200" strike="noStrike" u="none">
                <a:solidFill>
                  <a:srgbClr val="000000"/>
                </a:solidFill>
                <a:uFillTx/>
                <a:latin typeface="Calibri"/>
              </a:rPr>
              <a:t>Файл </a:t>
            </a:r>
            <a:r>
              <a:rPr b="0" lang="en-US" sz="1200" strike="noStrike" u="none">
                <a:solidFill>
                  <a:srgbClr val="000000"/>
                </a:solidFill>
                <a:uFillTx/>
                <a:latin typeface="Calibri"/>
              </a:rPr>
              <a:t>*.opmx</a:t>
            </a:r>
            <a:endParaRPr b="0" lang="ru-RU" sz="1200" strike="noStrike" u="none">
              <a:solidFill>
                <a:srgbClr val="000000"/>
              </a:solidFill>
              <a:uFillTx/>
              <a:latin typeface="Arial"/>
            </a:endParaRPr>
          </a:p>
        </p:txBody>
      </p:sp>
      <p:sp>
        <p:nvSpPr>
          <p:cNvPr id="80" name="Прямоугольник: скругленные углы 72"/>
          <p:cNvSpPr/>
          <p:nvPr/>
        </p:nvSpPr>
        <p:spPr>
          <a:xfrm>
            <a:off x="4493880" y="5330520"/>
            <a:ext cx="1652760" cy="1310400"/>
          </a:xfrm>
          <a:prstGeom prst="roundRect">
            <a:avLst>
              <a:gd name="adj" fmla="val 16667"/>
            </a:avLst>
          </a:prstGeom>
          <a:solidFill>
            <a:srgbClr val="3d71a1"/>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tabLst>
                <a:tab algn="l" pos="0"/>
              </a:tabLst>
            </a:pPr>
            <a:r>
              <a:rPr b="1" lang="ru-RU" sz="1600" strike="noStrike" u="none">
                <a:solidFill>
                  <a:srgbClr val="ffffff"/>
                </a:solidFill>
                <a:uFillTx/>
                <a:latin typeface="Calibri"/>
              </a:rPr>
              <a:t>Задание с результатами</a:t>
            </a:r>
            <a:endParaRPr b="0" lang="ru-RU" sz="1600" strike="noStrike" u="none">
              <a:solidFill>
                <a:srgbClr val="ffffff"/>
              </a:solidFill>
              <a:uFillTx/>
              <a:latin typeface="Arial"/>
            </a:endParaRPr>
          </a:p>
          <a:p>
            <a:pPr algn="ctr" defTabSz="914400">
              <a:lnSpc>
                <a:spcPct val="100000"/>
              </a:lnSpc>
              <a:tabLst>
                <a:tab algn="l" pos="0"/>
              </a:tabLst>
            </a:pPr>
            <a:r>
              <a:rPr b="1" lang="ru-RU" sz="1600" strike="noStrike" u="none">
                <a:solidFill>
                  <a:srgbClr val="ffffff"/>
                </a:solidFill>
                <a:uFillTx/>
                <a:latin typeface="Calibri"/>
              </a:rPr>
              <a:t>+ </a:t>
            </a:r>
            <a:br>
              <a:rPr sz="1600"/>
            </a:br>
            <a:r>
              <a:rPr b="1" lang="ru-RU" sz="1600" strike="noStrike" u="none">
                <a:solidFill>
                  <a:srgbClr val="ffffff"/>
                </a:solidFill>
                <a:uFillTx/>
                <a:latin typeface="Calibri"/>
              </a:rPr>
              <a:t>Отчет по расчету</a:t>
            </a:r>
            <a:endParaRPr b="0" lang="ru-RU" sz="1600" strike="noStrike" u="none">
              <a:solidFill>
                <a:srgbClr val="ffffff"/>
              </a:solidFill>
              <a:uFillTx/>
              <a:latin typeface="Arial"/>
            </a:endParaRPr>
          </a:p>
        </p:txBody>
      </p:sp>
      <p:cxnSp>
        <p:nvCxnSpPr>
          <p:cNvPr id="81" name="Прямая соединительная линия 74"/>
          <p:cNvCxnSpPr/>
          <p:nvPr/>
        </p:nvCxnSpPr>
        <p:spPr>
          <a:xfrm>
            <a:off x="4493520" y="4299120"/>
            <a:ext cx="1653840" cy="360"/>
          </a:xfrm>
          <a:prstGeom prst="straightConnector1">
            <a:avLst/>
          </a:prstGeom>
          <a:ln w="38100">
            <a:solidFill>
              <a:srgbClr val="4472c4"/>
            </a:solidFill>
            <a:prstDash val="dash"/>
          </a:ln>
        </p:spPr>
      </p:cxnSp>
      <p:sp>
        <p:nvSpPr>
          <p:cNvPr id="82" name="Прямоугольник 1"/>
          <p:cNvSpPr/>
          <p:nvPr/>
        </p:nvSpPr>
        <p:spPr>
          <a:xfrm>
            <a:off x="4014360" y="1876320"/>
            <a:ext cx="2215800" cy="2202120"/>
          </a:xfrm>
          <a:prstGeom prst="rect">
            <a:avLst/>
          </a:prstGeom>
          <a:solidFill>
            <a:schemeClr val="bg1">
              <a:lumMod val="95000"/>
              <a:alpha val="62000"/>
            </a:schemeClr>
          </a:solidFill>
          <a:ln w="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endParaRPr b="0" lang="ru-RU" sz="1800" strike="noStrike" u="none">
              <a:solidFill>
                <a:srgbClr val="000000"/>
              </a:solidFill>
              <a:uFillTx/>
              <a:latin typeface="Calibri"/>
            </a:endParaRPr>
          </a:p>
        </p:txBody>
      </p:sp>
      <p:sp>
        <p:nvSpPr>
          <p:cNvPr id="83" name="Стрелка: вправо 20"/>
          <p:cNvSpPr/>
          <p:nvPr/>
        </p:nvSpPr>
        <p:spPr>
          <a:xfrm>
            <a:off x="523080" y="1851840"/>
            <a:ext cx="3032640" cy="471600"/>
          </a:xfrm>
          <a:prstGeom prst="rightArrow">
            <a:avLst>
              <a:gd name="adj1" fmla="val 85520"/>
              <a:gd name="adj2" fmla="val 0"/>
            </a:avLst>
          </a:prstGeom>
          <a:solidFill>
            <a:srgbClr val="3d71a1"/>
          </a:solidFill>
          <a:ln>
            <a:solidFill>
              <a:srgbClr val="4472c4"/>
            </a:solidFill>
          </a:ln>
          <a:effectLst>
            <a:outerShdw algn="tl" blurRad="50760" dir="2700000" dist="37674" rotWithShape="0">
              <a:srgbClr val="000000">
                <a:alpha val="40000"/>
              </a:srgbClr>
            </a:outerShdw>
          </a:effectLst>
        </p:spPr>
        <p:style>
          <a:lnRef idx="1">
            <a:schemeClr val="accent1"/>
          </a:lnRef>
          <a:fillRef idx="3">
            <a:schemeClr val="accent1"/>
          </a:fillRef>
          <a:effectRef idx="2">
            <a:schemeClr val="accent1"/>
          </a:effectRef>
          <a:fontRef idx="minor"/>
        </p:style>
        <p:txBody>
          <a:bodyPr anchor="ctr">
            <a:noAutofit/>
          </a:bodyPr>
          <a:p>
            <a:pPr algn="ctr" defTabSz="914400">
              <a:lnSpc>
                <a:spcPct val="100000"/>
              </a:lnSpc>
              <a:tabLst>
                <a:tab algn="l" pos="0"/>
              </a:tabLst>
            </a:pPr>
            <a:r>
              <a:rPr b="0" lang="ru-RU" sz="2000" strike="noStrike" u="none">
                <a:solidFill>
                  <a:srgbClr val="ffffff"/>
                </a:solidFill>
                <a:uFillTx/>
                <a:latin typeface="Calibri"/>
              </a:rPr>
              <a:t>Лоцман ПЛМ</a:t>
            </a:r>
            <a:endParaRPr b="0" lang="ru-RU" sz="2000" strike="noStrike" u="none">
              <a:solidFill>
                <a:srgbClr val="ffffff"/>
              </a:solidFill>
              <a:uFillTx/>
              <a:latin typeface="Arial"/>
            </a:endParaRPr>
          </a:p>
        </p:txBody>
      </p:sp>
      <p:sp>
        <p:nvSpPr>
          <p:cNvPr id="84" name="Стрелка: вправо 23"/>
          <p:cNvSpPr/>
          <p:nvPr/>
        </p:nvSpPr>
        <p:spPr>
          <a:xfrm>
            <a:off x="6321600" y="1057680"/>
            <a:ext cx="4902840" cy="471600"/>
          </a:xfrm>
          <a:prstGeom prst="rightArrow">
            <a:avLst>
              <a:gd name="adj1" fmla="val 85520"/>
              <a:gd name="adj2" fmla="val 0"/>
            </a:avLst>
          </a:prstGeom>
          <a:solidFill>
            <a:srgbClr val="3d71a1"/>
          </a:solidFill>
          <a:ln>
            <a:solidFill>
              <a:srgbClr val="ffffff"/>
            </a:solidFill>
          </a:ln>
        </p:spPr>
        <p:style>
          <a:lnRef idx="3">
            <a:schemeClr val="lt1"/>
          </a:lnRef>
          <a:fillRef idx="1">
            <a:schemeClr val="accent1"/>
          </a:fillRef>
          <a:effectRef idx="1">
            <a:schemeClr val="accent1"/>
          </a:effectRef>
          <a:fontRef idx="minor"/>
        </p:style>
        <p:txBody>
          <a:bodyPr anchor="ctr">
            <a:noAutofit/>
          </a:bodyPr>
          <a:p>
            <a:pPr algn="ctr" defTabSz="914400">
              <a:lnSpc>
                <a:spcPct val="100000"/>
              </a:lnSpc>
              <a:tabLst>
                <a:tab algn="l" pos="0"/>
              </a:tabLst>
            </a:pPr>
            <a:r>
              <a:rPr b="0" lang="en-US" sz="2000" strike="noStrike" u="none">
                <a:solidFill>
                  <a:srgbClr val="ffffff"/>
                </a:solidFill>
                <a:uFillTx/>
                <a:latin typeface="Terminator Cyr"/>
              </a:rPr>
              <a:t>IOSO</a:t>
            </a:r>
            <a:endParaRPr b="0" lang="ru-RU" sz="2000" strike="noStrike" u="none">
              <a:solidFill>
                <a:srgbClr val="ffffff"/>
              </a:solidFill>
              <a:uFillTx/>
              <a:latin typeface="Arial"/>
            </a:endParaRPr>
          </a:p>
        </p:txBody>
      </p:sp>
      <p:pic>
        <p:nvPicPr>
          <p:cNvPr id="85" name="Объект 4" descr=""/>
          <p:cNvPicPr/>
          <p:nvPr/>
        </p:nvPicPr>
        <p:blipFill>
          <a:blip r:embed="rId2"/>
          <a:stretch/>
        </p:blipFill>
        <p:spPr>
          <a:xfrm>
            <a:off x="6479640" y="2621880"/>
            <a:ext cx="4590360" cy="2466720"/>
          </a:xfrm>
          <a:prstGeom prst="rect">
            <a:avLst/>
          </a:prstGeom>
          <a:noFill/>
          <a:ln w="0">
            <a:solidFill>
              <a:srgbClr val="0070c0"/>
            </a:solidFill>
          </a:ln>
          <a:effectLst>
            <a:outerShdw algn="tl" blurRad="291960" dir="2700000" dist="139498" rotWithShape="0">
              <a:srgbClr val="333333">
                <a:alpha val="65000"/>
              </a:srgbClr>
            </a:outerShdw>
          </a:effectLst>
        </p:spPr>
      </p:pic>
      <p:sp>
        <p:nvSpPr>
          <p:cNvPr id="86" name="Заголовок 1"/>
          <p:cNvSpPr/>
          <p:nvPr/>
        </p:nvSpPr>
        <p:spPr>
          <a:xfrm>
            <a:off x="4833360" y="253440"/>
            <a:ext cx="7358400" cy="611640"/>
          </a:xfrm>
          <a:prstGeom prst="rect">
            <a:avLst/>
          </a:prstGeom>
          <a:noFill/>
          <a:ln w="0">
            <a:noFill/>
          </a:ln>
        </p:spPr>
        <p:style>
          <a:lnRef idx="0"/>
          <a:fillRef idx="0"/>
          <a:effectRef idx="0"/>
          <a:fontRef idx="minor"/>
        </p:style>
        <p:txBody>
          <a:bodyPr anchor="ctr">
            <a:normAutofit/>
          </a:bodyPr>
          <a:p>
            <a:pPr algn="r" defTabSz="914400">
              <a:lnSpc>
                <a:spcPct val="90000"/>
              </a:lnSpc>
            </a:pPr>
            <a:r>
              <a:rPr b="0" lang="ru-RU" sz="2800" strike="noStrike" u="none">
                <a:solidFill>
                  <a:srgbClr val="3d71a1"/>
                </a:solidFill>
                <a:uFillTx/>
                <a:latin typeface="Calibri Light"/>
              </a:rPr>
              <a:t>Лоцман:</a:t>
            </a:r>
            <a:r>
              <a:rPr b="0" lang="en-US" sz="2800" strike="noStrike" u="none">
                <a:solidFill>
                  <a:srgbClr val="3d71a1"/>
                </a:solidFill>
                <a:uFillTx/>
                <a:latin typeface="Calibri Light"/>
              </a:rPr>
              <a:t>PLM + IOSO.  </a:t>
            </a:r>
            <a:r>
              <a:rPr b="0" lang="ru-RU" sz="2800" strike="noStrike" u="none">
                <a:solidFill>
                  <a:srgbClr val="3d71a1"/>
                </a:solidFill>
                <a:uFillTx/>
                <a:latin typeface="Calibri Light"/>
              </a:rPr>
              <a:t>Передача данных в </a:t>
            </a:r>
            <a:r>
              <a:rPr b="0" lang="en-US" sz="2800" strike="noStrike" u="none">
                <a:solidFill>
                  <a:srgbClr val="3d71a1"/>
                </a:solidFill>
                <a:uFillTx/>
                <a:latin typeface="Calibri Light"/>
              </a:rPr>
              <a:t>PLM</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23" dur="indefinite" restart="never" nodeType="tmRoot">
          <p:childTnLst>
            <p:seq>
              <p:cTn id="124" dur="indefinite" nodeType="mainSeq">
                <p:childTnLst>
                  <p:par>
                    <p:cTn id="125" fill="hold">
                      <p:stCondLst>
                        <p:cond delay="0"/>
                      </p:stCondLst>
                      <p:childTnLst>
                        <p:par>
                          <p:cTn id="126" fill="hold">
                            <p:stCondLst>
                              <p:cond delay="0"/>
                            </p:stCondLst>
                            <p:childTnLst>
                              <p:par>
                                <p:cTn id="127" nodeType="withEffect" fill="hold" presetClass="entr" presetID="22" presetSubtype="2">
                                  <p:stCondLst>
                                    <p:cond delay="1000"/>
                                  </p:stCondLst>
                                  <p:childTnLst>
                                    <p:set>
                                      <p:cBhvr>
                                        <p:cTn id="128" dur="1" fill="hold">
                                          <p:stCondLst>
                                            <p:cond delay="0"/>
                                          </p:stCondLst>
                                        </p:cTn>
                                        <p:tgtEl>
                                          <p:spTgt spid="78"/>
                                        </p:tgtEl>
                                        <p:attrNameLst>
                                          <p:attrName>style.visibility</p:attrName>
                                        </p:attrNameLst>
                                      </p:cBhvr>
                                      <p:to>
                                        <p:strVal val="visible"/>
                                      </p:to>
                                    </p:set>
                                    <p:animEffect filter="wipe(right)" transition="in">
                                      <p:cBhvr additive="repl">
                                        <p:cTn id="129" dur="500"/>
                                        <p:tgtEl>
                                          <p:spTgt spid="78"/>
                                        </p:tgtEl>
                                      </p:cBhvr>
                                    </p:animEffect>
                                  </p:childTnLst>
                                </p:cTn>
                              </p:par>
                            </p:childTnLst>
                          </p:cTn>
                        </p:par>
                        <p:par>
                          <p:cTn id="130" fill="hold">
                            <p:stCondLst>
                              <p:cond delay="1500"/>
                            </p:stCondLst>
                            <p:childTnLst>
                              <p:par>
                                <p:cTn id="131" nodeType="afterEffect" fill="hold" presetClass="entr" presetID="22" presetSubtype="1">
                                  <p:stCondLst>
                                    <p:cond delay="500"/>
                                  </p:stCondLst>
                                  <p:childTnLst>
                                    <p:set>
                                      <p:cBhvr>
                                        <p:cTn id="132" dur="1" fill="hold">
                                          <p:stCondLst>
                                            <p:cond delay="0"/>
                                          </p:stCondLst>
                                        </p:cTn>
                                        <p:tgtEl>
                                          <p:spTgt spid="79"/>
                                        </p:tgtEl>
                                        <p:attrNameLst>
                                          <p:attrName>style.visibility</p:attrName>
                                        </p:attrNameLst>
                                      </p:cBhvr>
                                      <p:to>
                                        <p:strVal val="visible"/>
                                      </p:to>
                                    </p:set>
                                    <p:animEffect filter="wipe(up)" transition="in">
                                      <p:cBhvr additive="repl">
                                        <p:cTn id="133" dur="500"/>
                                        <p:tgtEl>
                                          <p:spTgt spid="79"/>
                                        </p:tgtEl>
                                      </p:cBhvr>
                                    </p:animEffect>
                                  </p:childTnLst>
                                </p:cTn>
                              </p:par>
                            </p:childTnLst>
                          </p:cTn>
                        </p:par>
                        <p:par>
                          <p:cTn id="134" fill="hold">
                            <p:stCondLst>
                              <p:cond delay="2500"/>
                            </p:stCondLst>
                            <p:childTnLst>
                              <p:par>
                                <p:cTn id="135" nodeType="afterEffect" fill="hold" presetClass="entr" presetID="22" presetSubtype="1">
                                  <p:stCondLst>
                                    <p:cond delay="0"/>
                                  </p:stCondLst>
                                  <p:childTnLst>
                                    <p:set>
                                      <p:cBhvr>
                                        <p:cTn id="136" dur="1" fill="hold">
                                          <p:stCondLst>
                                            <p:cond delay="0"/>
                                          </p:stCondLst>
                                        </p:cTn>
                                        <p:tgtEl>
                                          <p:spTgt spid="80"/>
                                        </p:tgtEl>
                                        <p:attrNameLst>
                                          <p:attrName>style.visibility</p:attrName>
                                        </p:attrNameLst>
                                      </p:cBhvr>
                                      <p:to>
                                        <p:strVal val="visible"/>
                                      </p:to>
                                    </p:set>
                                    <p:animEffect filter="wipe(up)" transition="in">
                                      <p:cBhvr additive="repl">
                                        <p:cTn id="137" dur="5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15430</TotalTime>
  <Application>LibreOffice/24.8.6.2$Windows_X86_64 LibreOffice_project/6d98ba145e9a8a39fc57bcc76981d1fb1316c60c</Application>
  <AppVersion>15.0000</AppVersion>
  <Words>581</Words>
  <Paragraphs>97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2017-01-21T11:04:34Z</dcterms:created>
  <dc:creator>Юрий ST</dc:creator>
  <dc:description/>
  <dc:language>ru-RU</dc:language>
  <cp:lastModifiedBy/>
  <cp:lastPrinted>2018-05-03T09:45:59Z</cp:lastPrinted>
  <dcterms:modified xsi:type="dcterms:W3CDTF">2025-05-08T15:55:43Z</dcterms:modified>
  <cp:revision>61</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5</vt:i4>
  </property>
  <property fmtid="{D5CDD505-2E9C-101B-9397-08002B2CF9AE}" pid="4" name="PresentationFormat">
    <vt:lpwstr>Широкоэкранный</vt:lpwstr>
  </property>
  <property fmtid="{D5CDD505-2E9C-101B-9397-08002B2CF9AE}" pid="5" name="Slides">
    <vt:i4>16</vt:i4>
  </property>
</Properties>
</file>